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notesSlides/notesSlide1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256" r:id="rId2"/>
    <p:sldId id="526" r:id="rId3"/>
    <p:sldId id="528" r:id="rId4"/>
    <p:sldId id="423" r:id="rId5"/>
    <p:sldId id="458" r:id="rId6"/>
    <p:sldId id="459" r:id="rId7"/>
    <p:sldId id="460" r:id="rId8"/>
    <p:sldId id="556" r:id="rId9"/>
    <p:sldId id="272" r:id="rId10"/>
    <p:sldId id="273" r:id="rId11"/>
    <p:sldId id="274" r:id="rId12"/>
    <p:sldId id="275" r:id="rId13"/>
    <p:sldId id="276" r:id="rId14"/>
    <p:sldId id="306" r:id="rId15"/>
    <p:sldId id="557" r:id="rId16"/>
    <p:sldId id="471" r:id="rId17"/>
    <p:sldId id="472" r:id="rId18"/>
    <p:sldId id="543" r:id="rId19"/>
    <p:sldId id="419" r:id="rId20"/>
    <p:sldId id="530" r:id="rId21"/>
    <p:sldId id="568" r:id="rId22"/>
    <p:sldId id="564" r:id="rId23"/>
    <p:sldId id="450" r:id="rId24"/>
    <p:sldId id="451" r:id="rId25"/>
    <p:sldId id="541" r:id="rId26"/>
    <p:sldId id="566" r:id="rId27"/>
    <p:sldId id="455" r:id="rId28"/>
    <p:sldId id="565" r:id="rId29"/>
    <p:sldId id="525" r:id="rId30"/>
    <p:sldId id="563" r:id="rId31"/>
    <p:sldId id="473" r:id="rId32"/>
    <p:sldId id="527" r:id="rId33"/>
    <p:sldId id="519" r:id="rId34"/>
    <p:sldId id="504" r:id="rId35"/>
    <p:sldId id="531" r:id="rId36"/>
    <p:sldId id="567" r:id="rId37"/>
    <p:sldId id="501" r:id="rId38"/>
    <p:sldId id="553" r:id="rId39"/>
    <p:sldId id="554" r:id="rId40"/>
    <p:sldId id="512" r:id="rId41"/>
    <p:sldId id="569" r:id="rId42"/>
    <p:sldId id="281" r:id="rId43"/>
    <p:sldId id="321" r:id="rId44"/>
    <p:sldId id="279" r:id="rId45"/>
    <p:sldId id="300" r:id="rId46"/>
    <p:sldId id="301" r:id="rId47"/>
    <p:sldId id="319" r:id="rId48"/>
    <p:sldId id="572" r:id="rId49"/>
    <p:sldId id="571" r:id="rId50"/>
    <p:sldId id="573" r:id="rId51"/>
    <p:sldId id="575" r:id="rId52"/>
    <p:sldId id="570" r:id="rId53"/>
    <p:sldId id="555" r:id="rId54"/>
    <p:sldId id="576" r:id="rId55"/>
    <p:sldId id="577" r:id="rId56"/>
    <p:sldId id="578" r:id="rId57"/>
    <p:sldId id="574" r:id="rId58"/>
    <p:sldId id="280" r:id="rId59"/>
    <p:sldId id="353" r:id="rId60"/>
    <p:sldId id="561" r:id="rId61"/>
    <p:sldId id="562" r:id="rId62"/>
    <p:sldId id="291" r:id="rId6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16" autoAdjust="0"/>
    <p:restoredTop sz="86942" autoAdjust="0"/>
  </p:normalViewPr>
  <p:slideViewPr>
    <p:cSldViewPr snapToGrid="0" snapToObjects="1">
      <p:cViewPr>
        <p:scale>
          <a:sx n="57" d="100"/>
          <a:sy n="57" d="100"/>
        </p:scale>
        <p:origin x="3072" y="1212"/>
      </p:cViewPr>
      <p:guideLst>
        <p:guide orient="horz" pos="2160"/>
        <p:guide pos="2880"/>
      </p:guideLst>
    </p:cSldViewPr>
  </p:slideViewPr>
  <p:outlineViewPr>
    <p:cViewPr>
      <p:scale>
        <a:sx n="33" d="100"/>
        <a:sy n="33" d="100"/>
      </p:scale>
      <p:origin x="0" y="-16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091EF212-D3A6-F547-A848-C9066C742B78}" type="presOf" srcId="{C65B70E0-46EF-A34A-AB90-445193BF930F}" destId="{149DB8FC-F5C1-5B45-AE25-4928D7D9864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CFB8A324-EFAA-E341-9B7E-08013F7C131E}" type="presOf" srcId="{52F146AA-7D06-FB4B-AD85-60DFC4E9BE96}" destId="{5C7323EB-B60D-9341-91AF-FABA1CC33721}"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AD1CB051-90B4-CF4C-A73E-D26DD62B2F9E}" type="presOf" srcId="{D65D8864-9107-A44D-97FE-73712CE0D097}" destId="{A4B84E0B-3297-6741-A0BA-668B966357AB}"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2A747B5A-E596-7748-BCE5-64FE64784FE1}" type="presOf" srcId="{1BB16BA9-09F6-E44E-9281-2C85268B2D81}" destId="{1237B5A2-6C05-2040-8DBA-96B88C07936C}" srcOrd="0" destOrd="0" presId="urn:microsoft.com/office/officeart/2005/8/layout/radial6"/>
    <dgm:cxn modelId="{FA9A8B82-1039-9248-BE4D-A1A97060BF07}" type="presOf" srcId="{5ECA0900-97DB-6949-A767-AFA67DC332D7}" destId="{04735AD4-1468-CA41-97CC-A31B674BE0B8}" srcOrd="0" destOrd="0" presId="urn:microsoft.com/office/officeart/2005/8/layout/radial6"/>
    <dgm:cxn modelId="{F6D22897-2AEE-EC42-835C-D1B9A0569A71}" type="presOf" srcId="{4AF17925-05AE-9743-91BC-3ECF52519E56}" destId="{5132EDF4-B8FA-7649-B5AA-46BA1EE699F8}" srcOrd="0" destOrd="0" presId="urn:microsoft.com/office/officeart/2005/8/layout/radial6"/>
    <dgm:cxn modelId="{6C2D44DF-EFB6-DA45-9307-F4E6DC2C2356}" type="presOf" srcId="{6F5E68B5-341C-A145-AA03-B3C1830EDEB7}" destId="{1F6DDE22-BDB2-2043-8082-9A4018BF04C0}" srcOrd="0" destOrd="0" presId="urn:microsoft.com/office/officeart/2005/8/layout/radial6"/>
    <dgm:cxn modelId="{E8A96EDF-62A8-AF4E-AD31-1169FAA8ED2D}" type="presOf" srcId="{919A8DB8-A6DC-2844-BF36-905BEE77B7DD}" destId="{8E95350A-0C71-D44C-BF00-D46A3E009766}" srcOrd="0" destOrd="0" presId="urn:microsoft.com/office/officeart/2005/8/layout/radial6"/>
    <dgm:cxn modelId="{98FF2A47-D626-DE44-82AD-7CA3A9C1C30D}" type="presParOf" srcId="{1237B5A2-6C05-2040-8DBA-96B88C07936C}" destId="{A4B84E0B-3297-6741-A0BA-668B966357AB}" srcOrd="0" destOrd="0" presId="urn:microsoft.com/office/officeart/2005/8/layout/radial6"/>
    <dgm:cxn modelId="{C71D56E8-A2F2-5C46-BACD-DC2F83585E37}" type="presParOf" srcId="{1237B5A2-6C05-2040-8DBA-96B88C07936C}" destId="{1F6DDE22-BDB2-2043-8082-9A4018BF04C0}" srcOrd="1" destOrd="0" presId="urn:microsoft.com/office/officeart/2005/8/layout/radial6"/>
    <dgm:cxn modelId="{3E78958F-AA8B-8B4E-9638-534F1E80E163}" type="presParOf" srcId="{1237B5A2-6C05-2040-8DBA-96B88C07936C}" destId="{99319F52-9B22-0143-9CF4-7108B0FBE833}" srcOrd="2" destOrd="0" presId="urn:microsoft.com/office/officeart/2005/8/layout/radial6"/>
    <dgm:cxn modelId="{2FA1D48B-2527-5341-9976-0F156C675358}" type="presParOf" srcId="{1237B5A2-6C05-2040-8DBA-96B88C07936C}" destId="{04735AD4-1468-CA41-97CC-A31B674BE0B8}" srcOrd="3" destOrd="0" presId="urn:microsoft.com/office/officeart/2005/8/layout/radial6"/>
    <dgm:cxn modelId="{2D521095-A9A7-8A4B-8777-D58A05EACAA8}" type="presParOf" srcId="{1237B5A2-6C05-2040-8DBA-96B88C07936C}" destId="{5132EDF4-B8FA-7649-B5AA-46BA1EE699F8}" srcOrd="4" destOrd="0" presId="urn:microsoft.com/office/officeart/2005/8/layout/radial6"/>
    <dgm:cxn modelId="{E32C84C9-ED9A-AB45-BC60-DD9602512700}" type="presParOf" srcId="{1237B5A2-6C05-2040-8DBA-96B88C07936C}" destId="{C4029028-02DC-7041-9448-F1362B742000}" srcOrd="5" destOrd="0" presId="urn:microsoft.com/office/officeart/2005/8/layout/radial6"/>
    <dgm:cxn modelId="{3B5BF201-E05A-0641-855E-E1622DD7258C}" type="presParOf" srcId="{1237B5A2-6C05-2040-8DBA-96B88C07936C}" destId="{8E95350A-0C71-D44C-BF00-D46A3E009766}" srcOrd="6" destOrd="0" presId="urn:microsoft.com/office/officeart/2005/8/layout/radial6"/>
    <dgm:cxn modelId="{AF121C9D-AEFF-D848-89CE-2DEF6FB68F78}" type="presParOf" srcId="{1237B5A2-6C05-2040-8DBA-96B88C07936C}" destId="{5C7323EB-B60D-9341-91AF-FABA1CC33721}" srcOrd="7" destOrd="0" presId="urn:microsoft.com/office/officeart/2005/8/layout/radial6"/>
    <dgm:cxn modelId="{6547DDFE-6D37-C146-910D-FCDB1226BD6A}" type="presParOf" srcId="{1237B5A2-6C05-2040-8DBA-96B88C07936C}" destId="{14F56FC1-6130-EB49-BA00-C6F3BD86E476}" srcOrd="8" destOrd="0" presId="urn:microsoft.com/office/officeart/2005/8/layout/radial6"/>
    <dgm:cxn modelId="{35373BD8-2839-C645-8BAA-88312453C4F2}"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A0ADB623-607A-7D49-A21C-313B412C6C56}" type="presOf" srcId="{52F146AA-7D06-FB4B-AD85-60DFC4E9BE96}" destId="{5C7323EB-B60D-9341-91AF-FABA1CC33721}" srcOrd="0" destOrd="0" presId="urn:microsoft.com/office/officeart/2005/8/layout/radial6"/>
    <dgm:cxn modelId="{880E562E-CE5F-9342-922D-C2F64FFF8928}" type="presOf" srcId="{5ECA0900-97DB-6949-A767-AFA67DC332D7}" destId="{04735AD4-1468-CA41-97CC-A31B674BE0B8}" srcOrd="0" destOrd="0" presId="urn:microsoft.com/office/officeart/2005/8/layout/radial6"/>
    <dgm:cxn modelId="{8B623745-D93F-4344-9229-05D8B90C0BBD}" type="presOf" srcId="{4AF17925-05AE-9743-91BC-3ECF52519E56}" destId="{5132EDF4-B8FA-7649-B5AA-46BA1EE699F8}"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518C7550-8241-2B4E-8DE7-0615918A0358}" type="presOf" srcId="{919A8DB8-A6DC-2844-BF36-905BEE77B7DD}" destId="{8E95350A-0C71-D44C-BF00-D46A3E009766}"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5B2C5DAB-9E9D-204E-9256-2812977D50CA}" type="presOf" srcId="{6F5E68B5-341C-A145-AA03-B3C1830EDEB7}" destId="{1F6DDE22-BDB2-2043-8082-9A4018BF04C0}" srcOrd="0" destOrd="0" presId="urn:microsoft.com/office/officeart/2005/8/layout/radial6"/>
    <dgm:cxn modelId="{FAADF7B6-F01D-9C4A-A5A3-A54088B46483}" type="presOf" srcId="{D65D8864-9107-A44D-97FE-73712CE0D097}" destId="{A4B84E0B-3297-6741-A0BA-668B966357AB}" srcOrd="0" destOrd="0" presId="urn:microsoft.com/office/officeart/2005/8/layout/radial6"/>
    <dgm:cxn modelId="{CF98CEBF-A8BF-7B40-9260-BC0A1BC836FA}" type="presOf" srcId="{C65B70E0-46EF-A34A-AB90-445193BF930F}" destId="{149DB8FC-F5C1-5B45-AE25-4928D7D98648}" srcOrd="0" destOrd="0" presId="urn:microsoft.com/office/officeart/2005/8/layout/radial6"/>
    <dgm:cxn modelId="{78F337F2-8D8A-FC4E-9CD8-5A4EF3DA5F03}" type="presOf" srcId="{1BB16BA9-09F6-E44E-9281-2C85268B2D81}" destId="{1237B5A2-6C05-2040-8DBA-96B88C07936C}" srcOrd="0" destOrd="0" presId="urn:microsoft.com/office/officeart/2005/8/layout/radial6"/>
    <dgm:cxn modelId="{AAE7DB44-292C-334A-A987-1C8E12213C6A}" type="presParOf" srcId="{1237B5A2-6C05-2040-8DBA-96B88C07936C}" destId="{A4B84E0B-3297-6741-A0BA-668B966357AB}" srcOrd="0" destOrd="0" presId="urn:microsoft.com/office/officeart/2005/8/layout/radial6"/>
    <dgm:cxn modelId="{B52480F5-36B4-CD46-91A3-36E075E05D0F}" type="presParOf" srcId="{1237B5A2-6C05-2040-8DBA-96B88C07936C}" destId="{1F6DDE22-BDB2-2043-8082-9A4018BF04C0}" srcOrd="1" destOrd="0" presId="urn:microsoft.com/office/officeart/2005/8/layout/radial6"/>
    <dgm:cxn modelId="{BE8AD8D6-57BF-E84B-AD89-F858AD11D092}" type="presParOf" srcId="{1237B5A2-6C05-2040-8DBA-96B88C07936C}" destId="{99319F52-9B22-0143-9CF4-7108B0FBE833}" srcOrd="2" destOrd="0" presId="urn:microsoft.com/office/officeart/2005/8/layout/radial6"/>
    <dgm:cxn modelId="{D6FB3BB3-064A-FD40-BC98-1EF49FA35778}" type="presParOf" srcId="{1237B5A2-6C05-2040-8DBA-96B88C07936C}" destId="{04735AD4-1468-CA41-97CC-A31B674BE0B8}" srcOrd="3" destOrd="0" presId="urn:microsoft.com/office/officeart/2005/8/layout/radial6"/>
    <dgm:cxn modelId="{204DB006-BBDC-AF49-BE22-4D611A4D22F1}" type="presParOf" srcId="{1237B5A2-6C05-2040-8DBA-96B88C07936C}" destId="{5132EDF4-B8FA-7649-B5AA-46BA1EE699F8}" srcOrd="4" destOrd="0" presId="urn:microsoft.com/office/officeart/2005/8/layout/radial6"/>
    <dgm:cxn modelId="{F847F2D9-FF6A-CB42-BC44-73AEBF9FA579}" type="presParOf" srcId="{1237B5A2-6C05-2040-8DBA-96B88C07936C}" destId="{C4029028-02DC-7041-9448-F1362B742000}" srcOrd="5" destOrd="0" presId="urn:microsoft.com/office/officeart/2005/8/layout/radial6"/>
    <dgm:cxn modelId="{A451A535-C99C-EE4D-BDDC-CE8C02AA7287}" type="presParOf" srcId="{1237B5A2-6C05-2040-8DBA-96B88C07936C}" destId="{8E95350A-0C71-D44C-BF00-D46A3E009766}" srcOrd="6" destOrd="0" presId="urn:microsoft.com/office/officeart/2005/8/layout/radial6"/>
    <dgm:cxn modelId="{5FF87F57-B86C-F94D-9A62-9EE8CABEE0D7}" type="presParOf" srcId="{1237B5A2-6C05-2040-8DBA-96B88C07936C}" destId="{5C7323EB-B60D-9341-91AF-FABA1CC33721}" srcOrd="7" destOrd="0" presId="urn:microsoft.com/office/officeart/2005/8/layout/radial6"/>
    <dgm:cxn modelId="{E870FB31-594D-6D44-8A84-13F59A822D47}" type="presParOf" srcId="{1237B5A2-6C05-2040-8DBA-96B88C07936C}" destId="{14F56FC1-6130-EB49-BA00-C6F3BD86E476}" srcOrd="8" destOrd="0" presId="urn:microsoft.com/office/officeart/2005/8/layout/radial6"/>
    <dgm:cxn modelId="{3744DD7E-8BD4-6647-8D83-EC7B96C7CF7B}"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A053B140-F987-7F48-8BC9-AA4BD17CD243}" type="presOf" srcId="{4AF17925-05AE-9743-91BC-3ECF52519E56}" destId="{5132EDF4-B8FA-7649-B5AA-46BA1EE699F8}"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C2C28255-E8BB-454E-B512-7433923E9F97}" type="presOf" srcId="{C65B70E0-46EF-A34A-AB90-445193BF930F}" destId="{149DB8FC-F5C1-5B45-AE25-4928D7D98648}"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ABC6E57A-7472-C944-BE8C-FC58527D8753}" type="presOf" srcId="{52F146AA-7D06-FB4B-AD85-60DFC4E9BE96}" destId="{5C7323EB-B60D-9341-91AF-FABA1CC33721}" srcOrd="0" destOrd="0" presId="urn:microsoft.com/office/officeart/2005/8/layout/radial6"/>
    <dgm:cxn modelId="{830D6DA1-1048-CD4A-AB77-1A15AC11D594}" type="presOf" srcId="{1BB16BA9-09F6-E44E-9281-2C85268B2D81}" destId="{1237B5A2-6C05-2040-8DBA-96B88C07936C}" srcOrd="0" destOrd="0" presId="urn:microsoft.com/office/officeart/2005/8/layout/radial6"/>
    <dgm:cxn modelId="{7E2D60AE-0634-394A-8C33-3A32B09789FF}" type="presOf" srcId="{919A8DB8-A6DC-2844-BF36-905BEE77B7DD}" destId="{8E95350A-0C71-D44C-BF00-D46A3E009766}" srcOrd="0" destOrd="0" presId="urn:microsoft.com/office/officeart/2005/8/layout/radial6"/>
    <dgm:cxn modelId="{CA504FE5-2FDF-7748-AAC4-E234D3A275A1}" type="presOf" srcId="{6F5E68B5-341C-A145-AA03-B3C1830EDEB7}" destId="{1F6DDE22-BDB2-2043-8082-9A4018BF04C0}" srcOrd="0" destOrd="0" presId="urn:microsoft.com/office/officeart/2005/8/layout/radial6"/>
    <dgm:cxn modelId="{A9886BE9-F9EF-AA4E-B15E-B510E30A4282}" type="presOf" srcId="{5ECA0900-97DB-6949-A767-AFA67DC332D7}" destId="{04735AD4-1468-CA41-97CC-A31B674BE0B8}" srcOrd="0" destOrd="0" presId="urn:microsoft.com/office/officeart/2005/8/layout/radial6"/>
    <dgm:cxn modelId="{18613CFB-729D-4E40-9A54-C78ED7E52434}" type="presOf" srcId="{D65D8864-9107-A44D-97FE-73712CE0D097}" destId="{A4B84E0B-3297-6741-A0BA-668B966357AB}" srcOrd="0" destOrd="0" presId="urn:microsoft.com/office/officeart/2005/8/layout/radial6"/>
    <dgm:cxn modelId="{8D68F640-8AF3-3C46-98F0-B4DE790CFD05}" type="presParOf" srcId="{1237B5A2-6C05-2040-8DBA-96B88C07936C}" destId="{A4B84E0B-3297-6741-A0BA-668B966357AB}" srcOrd="0" destOrd="0" presId="urn:microsoft.com/office/officeart/2005/8/layout/radial6"/>
    <dgm:cxn modelId="{67B51D71-B060-BC4D-8C79-4DD230488628}" type="presParOf" srcId="{1237B5A2-6C05-2040-8DBA-96B88C07936C}" destId="{1F6DDE22-BDB2-2043-8082-9A4018BF04C0}" srcOrd="1" destOrd="0" presId="urn:microsoft.com/office/officeart/2005/8/layout/radial6"/>
    <dgm:cxn modelId="{D694C192-D00A-E647-8467-42F7D2F4434F}" type="presParOf" srcId="{1237B5A2-6C05-2040-8DBA-96B88C07936C}" destId="{99319F52-9B22-0143-9CF4-7108B0FBE833}" srcOrd="2" destOrd="0" presId="urn:microsoft.com/office/officeart/2005/8/layout/radial6"/>
    <dgm:cxn modelId="{45252D58-160B-F648-9949-4FF3D1AF61F7}" type="presParOf" srcId="{1237B5A2-6C05-2040-8DBA-96B88C07936C}" destId="{04735AD4-1468-CA41-97CC-A31B674BE0B8}" srcOrd="3" destOrd="0" presId="urn:microsoft.com/office/officeart/2005/8/layout/radial6"/>
    <dgm:cxn modelId="{7092E114-321C-2042-A95B-28B024586E08}" type="presParOf" srcId="{1237B5A2-6C05-2040-8DBA-96B88C07936C}" destId="{5132EDF4-B8FA-7649-B5AA-46BA1EE699F8}" srcOrd="4" destOrd="0" presId="urn:microsoft.com/office/officeart/2005/8/layout/radial6"/>
    <dgm:cxn modelId="{5FD43D17-7046-FF43-888C-CC619514B724}" type="presParOf" srcId="{1237B5A2-6C05-2040-8DBA-96B88C07936C}" destId="{C4029028-02DC-7041-9448-F1362B742000}" srcOrd="5" destOrd="0" presId="urn:microsoft.com/office/officeart/2005/8/layout/radial6"/>
    <dgm:cxn modelId="{0A19096D-A40D-804E-810E-7C89C0B17F6E}" type="presParOf" srcId="{1237B5A2-6C05-2040-8DBA-96B88C07936C}" destId="{8E95350A-0C71-D44C-BF00-D46A3E009766}" srcOrd="6" destOrd="0" presId="urn:microsoft.com/office/officeart/2005/8/layout/radial6"/>
    <dgm:cxn modelId="{73CF919E-CF3A-4D46-A469-F3498E368018}" type="presParOf" srcId="{1237B5A2-6C05-2040-8DBA-96B88C07936C}" destId="{5C7323EB-B60D-9341-91AF-FABA1CC33721}" srcOrd="7" destOrd="0" presId="urn:microsoft.com/office/officeart/2005/8/layout/radial6"/>
    <dgm:cxn modelId="{DB0415D8-C0AD-3E4C-A4F2-63AE79953CB4}" type="presParOf" srcId="{1237B5A2-6C05-2040-8DBA-96B88C07936C}" destId="{14F56FC1-6130-EB49-BA00-C6F3BD86E476}" srcOrd="8" destOrd="0" presId="urn:microsoft.com/office/officeart/2005/8/layout/radial6"/>
    <dgm:cxn modelId="{22C318E2-2A38-6940-BCCC-1727B16266EF}"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2D2EFE02-46F9-F941-BDD4-44F1CFE7BBD0}" type="presOf" srcId="{52F146AA-7D06-FB4B-AD85-60DFC4E9BE96}" destId="{5C7323EB-B60D-9341-91AF-FABA1CC33721}" srcOrd="0" destOrd="0" presId="urn:microsoft.com/office/officeart/2005/8/layout/radial6"/>
    <dgm:cxn modelId="{7F821D04-FF6D-8045-878C-BD23620B6461}" type="presOf" srcId="{5ECA0900-97DB-6949-A767-AFA67DC332D7}" destId="{04735AD4-1468-CA41-97CC-A31B674BE0B8}" srcOrd="0" destOrd="0" presId="urn:microsoft.com/office/officeart/2005/8/layout/radial6"/>
    <dgm:cxn modelId="{ADEB4510-A967-DB47-9757-1CDF4B661F20}"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50EC2D15-2EC1-E847-8AB7-53D23F4797C5}" type="presOf" srcId="{6F5E68B5-341C-A145-AA03-B3C1830EDEB7}" destId="{1F6DDE22-BDB2-2043-8082-9A4018BF04C0}" srcOrd="0" destOrd="0" presId="urn:microsoft.com/office/officeart/2005/8/layout/radial6"/>
    <dgm:cxn modelId="{10BD661A-3D2C-B94C-8F5B-C3F64B25C261}" type="presOf" srcId="{C65B70E0-46EF-A34A-AB90-445193BF930F}" destId="{149DB8FC-F5C1-5B45-AE25-4928D7D98648}"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F12E032B-4CB6-CA4C-A9CD-E6AC5B85419A}" type="presOf" srcId="{1BB16BA9-09F6-E44E-9281-2C85268B2D81}" destId="{1237B5A2-6C05-2040-8DBA-96B88C07936C}"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AD9202AB-59E8-F641-AB8F-AF65B7B856A4}" type="presOf" srcId="{4AF17925-05AE-9743-91BC-3ECF52519E56}" destId="{5132EDF4-B8FA-7649-B5AA-46BA1EE699F8}" srcOrd="0" destOrd="0" presId="urn:microsoft.com/office/officeart/2005/8/layout/radial6"/>
    <dgm:cxn modelId="{85EE05E0-8A05-9E4E-A856-8A7D41E0B294}" type="presOf" srcId="{D65D8864-9107-A44D-97FE-73712CE0D097}" destId="{A4B84E0B-3297-6741-A0BA-668B966357AB}" srcOrd="0" destOrd="0" presId="urn:microsoft.com/office/officeart/2005/8/layout/radial6"/>
    <dgm:cxn modelId="{C78E39D4-6B68-3C4A-BB66-FA93CF94636C}" type="presParOf" srcId="{1237B5A2-6C05-2040-8DBA-96B88C07936C}" destId="{A4B84E0B-3297-6741-A0BA-668B966357AB}" srcOrd="0" destOrd="0" presId="urn:microsoft.com/office/officeart/2005/8/layout/radial6"/>
    <dgm:cxn modelId="{93384E11-EB3D-A440-B5AE-2E09A133C32C}" type="presParOf" srcId="{1237B5A2-6C05-2040-8DBA-96B88C07936C}" destId="{1F6DDE22-BDB2-2043-8082-9A4018BF04C0}" srcOrd="1" destOrd="0" presId="urn:microsoft.com/office/officeart/2005/8/layout/radial6"/>
    <dgm:cxn modelId="{32272D3D-8071-0248-A1CD-E0B4C715C5C3}" type="presParOf" srcId="{1237B5A2-6C05-2040-8DBA-96B88C07936C}" destId="{99319F52-9B22-0143-9CF4-7108B0FBE833}" srcOrd="2" destOrd="0" presId="urn:microsoft.com/office/officeart/2005/8/layout/radial6"/>
    <dgm:cxn modelId="{CC9C751F-F026-8142-9CDD-6546A3F3DC41}" type="presParOf" srcId="{1237B5A2-6C05-2040-8DBA-96B88C07936C}" destId="{04735AD4-1468-CA41-97CC-A31B674BE0B8}" srcOrd="3" destOrd="0" presId="urn:microsoft.com/office/officeart/2005/8/layout/radial6"/>
    <dgm:cxn modelId="{6EDB5A1B-4D9B-FA48-8A92-1D86B9B98575}" type="presParOf" srcId="{1237B5A2-6C05-2040-8DBA-96B88C07936C}" destId="{5132EDF4-B8FA-7649-B5AA-46BA1EE699F8}" srcOrd="4" destOrd="0" presId="urn:microsoft.com/office/officeart/2005/8/layout/radial6"/>
    <dgm:cxn modelId="{75CD9311-B4B8-C54F-B740-BF9193257A7B}" type="presParOf" srcId="{1237B5A2-6C05-2040-8DBA-96B88C07936C}" destId="{C4029028-02DC-7041-9448-F1362B742000}" srcOrd="5" destOrd="0" presId="urn:microsoft.com/office/officeart/2005/8/layout/radial6"/>
    <dgm:cxn modelId="{910E410A-F43D-CC4F-8C70-78B65573B5BE}" type="presParOf" srcId="{1237B5A2-6C05-2040-8DBA-96B88C07936C}" destId="{8E95350A-0C71-D44C-BF00-D46A3E009766}" srcOrd="6" destOrd="0" presId="urn:microsoft.com/office/officeart/2005/8/layout/radial6"/>
    <dgm:cxn modelId="{7AA5D498-2C32-EF49-A245-16DDEEBC6281}" type="presParOf" srcId="{1237B5A2-6C05-2040-8DBA-96B88C07936C}" destId="{5C7323EB-B60D-9341-91AF-FABA1CC33721}" srcOrd="7" destOrd="0" presId="urn:microsoft.com/office/officeart/2005/8/layout/radial6"/>
    <dgm:cxn modelId="{5681583A-5700-1D48-AB60-69A95F8AB267}" type="presParOf" srcId="{1237B5A2-6C05-2040-8DBA-96B88C07936C}" destId="{14F56FC1-6130-EB49-BA00-C6F3BD86E476}" srcOrd="8" destOrd="0" presId="urn:microsoft.com/office/officeart/2005/8/layout/radial6"/>
    <dgm:cxn modelId="{8C871B5E-BBE6-A84E-B7DD-5C9ABAD4028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custLinFactNeighborY="577"/>
      <dgm:spPr/>
    </dgm:pt>
    <dgm:pt modelId="{1F6DDE22-BDB2-2043-8082-9A4018BF04C0}" type="pres">
      <dgm:prSet presAssocID="{6F5E68B5-341C-A145-AA03-B3C1830EDEB7}" presName="node" presStyleLbl="node1" presStyleIdx="0" presStyleCnt="3" custScaleX="195651" custScaleY="80897" custRadScaleRad="78053">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E95E103-F5D6-7E4B-9438-32895138281D}" type="presOf" srcId="{4AF17925-05AE-9743-91BC-3ECF52519E56}" destId="{5132EDF4-B8FA-7649-B5AA-46BA1EE699F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77A7DD80-FAED-5B46-9FC3-81BCA73867C1}" type="presOf" srcId="{C65B70E0-46EF-A34A-AB90-445193BF930F}" destId="{149DB8FC-F5C1-5B45-AE25-4928D7D98648}" srcOrd="0" destOrd="0" presId="urn:microsoft.com/office/officeart/2005/8/layout/radial6"/>
    <dgm:cxn modelId="{B7438483-4828-C04C-AB32-6CC53ACE4A83}" type="presOf" srcId="{1BB16BA9-09F6-E44E-9281-2C85268B2D81}" destId="{1237B5A2-6C05-2040-8DBA-96B88C07936C}" srcOrd="0" destOrd="0" presId="urn:microsoft.com/office/officeart/2005/8/layout/radial6"/>
    <dgm:cxn modelId="{4988F387-E79F-4B46-9FDD-8E03D1B7E461}" type="presOf" srcId="{6F5E68B5-341C-A145-AA03-B3C1830EDEB7}" destId="{1F6DDE22-BDB2-2043-8082-9A4018BF04C0}" srcOrd="0" destOrd="0" presId="urn:microsoft.com/office/officeart/2005/8/layout/radial6"/>
    <dgm:cxn modelId="{FC9B5799-ABDA-3B4A-8F80-FC6AABCA2DC9}" type="presOf" srcId="{919A8DB8-A6DC-2844-BF36-905BEE77B7DD}" destId="{8E95350A-0C71-D44C-BF00-D46A3E009766}" srcOrd="0" destOrd="0" presId="urn:microsoft.com/office/officeart/2005/8/layout/radial6"/>
    <dgm:cxn modelId="{DF0A54C0-1291-F844-8F36-2952FCF11AEA}" type="presOf" srcId="{5ECA0900-97DB-6949-A767-AFA67DC332D7}" destId="{04735AD4-1468-CA41-97CC-A31B674BE0B8}" srcOrd="0" destOrd="0" presId="urn:microsoft.com/office/officeart/2005/8/layout/radial6"/>
    <dgm:cxn modelId="{E33B27C9-C241-C04C-8CD8-898C3BC75FC0}" type="presOf" srcId="{52F146AA-7D06-FB4B-AD85-60DFC4E9BE96}" destId="{5C7323EB-B60D-9341-91AF-FABA1CC33721}" srcOrd="0" destOrd="0" presId="urn:microsoft.com/office/officeart/2005/8/layout/radial6"/>
    <dgm:cxn modelId="{F82BA4FC-8E25-EE4F-9FB7-4C7AE9D42644}" type="presOf" srcId="{D65D8864-9107-A44D-97FE-73712CE0D097}" destId="{A4B84E0B-3297-6741-A0BA-668B966357AB}" srcOrd="0" destOrd="0" presId="urn:microsoft.com/office/officeart/2005/8/layout/radial6"/>
    <dgm:cxn modelId="{57385A51-EB98-574D-B2F6-EA52C05A3B74}" type="presParOf" srcId="{1237B5A2-6C05-2040-8DBA-96B88C07936C}" destId="{A4B84E0B-3297-6741-A0BA-668B966357AB}" srcOrd="0" destOrd="0" presId="urn:microsoft.com/office/officeart/2005/8/layout/radial6"/>
    <dgm:cxn modelId="{B39F0024-A814-1340-AEA4-3F19BBE4ABB7}" type="presParOf" srcId="{1237B5A2-6C05-2040-8DBA-96B88C07936C}" destId="{1F6DDE22-BDB2-2043-8082-9A4018BF04C0}" srcOrd="1" destOrd="0" presId="urn:microsoft.com/office/officeart/2005/8/layout/radial6"/>
    <dgm:cxn modelId="{1AE0D436-125A-C641-B81F-638646053645}" type="presParOf" srcId="{1237B5A2-6C05-2040-8DBA-96B88C07936C}" destId="{99319F52-9B22-0143-9CF4-7108B0FBE833}" srcOrd="2" destOrd="0" presId="urn:microsoft.com/office/officeart/2005/8/layout/radial6"/>
    <dgm:cxn modelId="{4C79178C-718B-5F4A-867D-0F4A7F55CEFD}" type="presParOf" srcId="{1237B5A2-6C05-2040-8DBA-96B88C07936C}" destId="{04735AD4-1468-CA41-97CC-A31B674BE0B8}" srcOrd="3" destOrd="0" presId="urn:microsoft.com/office/officeart/2005/8/layout/radial6"/>
    <dgm:cxn modelId="{50CDF2E8-6B5A-1B4B-9B8C-1F1CC7DF9515}" type="presParOf" srcId="{1237B5A2-6C05-2040-8DBA-96B88C07936C}" destId="{5132EDF4-B8FA-7649-B5AA-46BA1EE699F8}" srcOrd="4" destOrd="0" presId="urn:microsoft.com/office/officeart/2005/8/layout/radial6"/>
    <dgm:cxn modelId="{AA71821C-0CAD-9845-AA5C-E0DD5005ABA3}" type="presParOf" srcId="{1237B5A2-6C05-2040-8DBA-96B88C07936C}" destId="{C4029028-02DC-7041-9448-F1362B742000}" srcOrd="5" destOrd="0" presId="urn:microsoft.com/office/officeart/2005/8/layout/radial6"/>
    <dgm:cxn modelId="{02E09C3A-6E0D-E546-9899-637680B461D6}" type="presParOf" srcId="{1237B5A2-6C05-2040-8DBA-96B88C07936C}" destId="{8E95350A-0C71-D44C-BF00-D46A3E009766}" srcOrd="6" destOrd="0" presId="urn:microsoft.com/office/officeart/2005/8/layout/radial6"/>
    <dgm:cxn modelId="{25EE7398-6996-D549-8985-D62CD2CDEF8B}" type="presParOf" srcId="{1237B5A2-6C05-2040-8DBA-96B88C07936C}" destId="{5C7323EB-B60D-9341-91AF-FABA1CC33721}" srcOrd="7" destOrd="0" presId="urn:microsoft.com/office/officeart/2005/8/layout/radial6"/>
    <dgm:cxn modelId="{0EC0840E-D67C-5B48-99DE-37A400E7F1A6}" type="presParOf" srcId="{1237B5A2-6C05-2040-8DBA-96B88C07936C}" destId="{14F56FC1-6130-EB49-BA00-C6F3BD86E476}" srcOrd="8" destOrd="0" presId="urn:microsoft.com/office/officeart/2005/8/layout/radial6"/>
    <dgm:cxn modelId="{EC646ACB-6A7E-F14F-A59D-9E68E30156FD}"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custLinFactNeighborY="577"/>
      <dgm:spPr/>
    </dgm:pt>
    <dgm:pt modelId="{1F6DDE22-BDB2-2043-8082-9A4018BF04C0}" type="pres">
      <dgm:prSet presAssocID="{6F5E68B5-341C-A145-AA03-B3C1830EDEB7}" presName="node" presStyleLbl="node1" presStyleIdx="0" presStyleCnt="3" custScaleX="195651" custScaleY="80897" custRadScaleRad="78053">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E95E103-F5D6-7E4B-9438-32895138281D}" type="presOf" srcId="{4AF17925-05AE-9743-91BC-3ECF52519E56}" destId="{5132EDF4-B8FA-7649-B5AA-46BA1EE699F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77A7DD80-FAED-5B46-9FC3-81BCA73867C1}" type="presOf" srcId="{C65B70E0-46EF-A34A-AB90-445193BF930F}" destId="{149DB8FC-F5C1-5B45-AE25-4928D7D98648}" srcOrd="0" destOrd="0" presId="urn:microsoft.com/office/officeart/2005/8/layout/radial6"/>
    <dgm:cxn modelId="{B7438483-4828-C04C-AB32-6CC53ACE4A83}" type="presOf" srcId="{1BB16BA9-09F6-E44E-9281-2C85268B2D81}" destId="{1237B5A2-6C05-2040-8DBA-96B88C07936C}" srcOrd="0" destOrd="0" presId="urn:microsoft.com/office/officeart/2005/8/layout/radial6"/>
    <dgm:cxn modelId="{4988F387-E79F-4B46-9FDD-8E03D1B7E461}" type="presOf" srcId="{6F5E68B5-341C-A145-AA03-B3C1830EDEB7}" destId="{1F6DDE22-BDB2-2043-8082-9A4018BF04C0}" srcOrd="0" destOrd="0" presId="urn:microsoft.com/office/officeart/2005/8/layout/radial6"/>
    <dgm:cxn modelId="{FC9B5799-ABDA-3B4A-8F80-FC6AABCA2DC9}" type="presOf" srcId="{919A8DB8-A6DC-2844-BF36-905BEE77B7DD}" destId="{8E95350A-0C71-D44C-BF00-D46A3E009766}" srcOrd="0" destOrd="0" presId="urn:microsoft.com/office/officeart/2005/8/layout/radial6"/>
    <dgm:cxn modelId="{DF0A54C0-1291-F844-8F36-2952FCF11AEA}" type="presOf" srcId="{5ECA0900-97DB-6949-A767-AFA67DC332D7}" destId="{04735AD4-1468-CA41-97CC-A31B674BE0B8}" srcOrd="0" destOrd="0" presId="urn:microsoft.com/office/officeart/2005/8/layout/radial6"/>
    <dgm:cxn modelId="{E33B27C9-C241-C04C-8CD8-898C3BC75FC0}" type="presOf" srcId="{52F146AA-7D06-FB4B-AD85-60DFC4E9BE96}" destId="{5C7323EB-B60D-9341-91AF-FABA1CC33721}" srcOrd="0" destOrd="0" presId="urn:microsoft.com/office/officeart/2005/8/layout/radial6"/>
    <dgm:cxn modelId="{F82BA4FC-8E25-EE4F-9FB7-4C7AE9D42644}" type="presOf" srcId="{D65D8864-9107-A44D-97FE-73712CE0D097}" destId="{A4B84E0B-3297-6741-A0BA-668B966357AB}" srcOrd="0" destOrd="0" presId="urn:microsoft.com/office/officeart/2005/8/layout/radial6"/>
    <dgm:cxn modelId="{57385A51-EB98-574D-B2F6-EA52C05A3B74}" type="presParOf" srcId="{1237B5A2-6C05-2040-8DBA-96B88C07936C}" destId="{A4B84E0B-3297-6741-A0BA-668B966357AB}" srcOrd="0" destOrd="0" presId="urn:microsoft.com/office/officeart/2005/8/layout/radial6"/>
    <dgm:cxn modelId="{B39F0024-A814-1340-AEA4-3F19BBE4ABB7}" type="presParOf" srcId="{1237B5A2-6C05-2040-8DBA-96B88C07936C}" destId="{1F6DDE22-BDB2-2043-8082-9A4018BF04C0}" srcOrd="1" destOrd="0" presId="urn:microsoft.com/office/officeart/2005/8/layout/radial6"/>
    <dgm:cxn modelId="{1AE0D436-125A-C641-B81F-638646053645}" type="presParOf" srcId="{1237B5A2-6C05-2040-8DBA-96B88C07936C}" destId="{99319F52-9B22-0143-9CF4-7108B0FBE833}" srcOrd="2" destOrd="0" presId="urn:microsoft.com/office/officeart/2005/8/layout/radial6"/>
    <dgm:cxn modelId="{4C79178C-718B-5F4A-867D-0F4A7F55CEFD}" type="presParOf" srcId="{1237B5A2-6C05-2040-8DBA-96B88C07936C}" destId="{04735AD4-1468-CA41-97CC-A31B674BE0B8}" srcOrd="3" destOrd="0" presId="urn:microsoft.com/office/officeart/2005/8/layout/radial6"/>
    <dgm:cxn modelId="{50CDF2E8-6B5A-1B4B-9B8C-1F1CC7DF9515}" type="presParOf" srcId="{1237B5A2-6C05-2040-8DBA-96B88C07936C}" destId="{5132EDF4-B8FA-7649-B5AA-46BA1EE699F8}" srcOrd="4" destOrd="0" presId="urn:microsoft.com/office/officeart/2005/8/layout/radial6"/>
    <dgm:cxn modelId="{AA71821C-0CAD-9845-AA5C-E0DD5005ABA3}" type="presParOf" srcId="{1237B5A2-6C05-2040-8DBA-96B88C07936C}" destId="{C4029028-02DC-7041-9448-F1362B742000}" srcOrd="5" destOrd="0" presId="urn:microsoft.com/office/officeart/2005/8/layout/radial6"/>
    <dgm:cxn modelId="{02E09C3A-6E0D-E546-9899-637680B461D6}" type="presParOf" srcId="{1237B5A2-6C05-2040-8DBA-96B88C07936C}" destId="{8E95350A-0C71-D44C-BF00-D46A3E009766}" srcOrd="6" destOrd="0" presId="urn:microsoft.com/office/officeart/2005/8/layout/radial6"/>
    <dgm:cxn modelId="{25EE7398-6996-D549-8985-D62CD2CDEF8B}" type="presParOf" srcId="{1237B5A2-6C05-2040-8DBA-96B88C07936C}" destId="{5C7323EB-B60D-9341-91AF-FABA1CC33721}" srcOrd="7" destOrd="0" presId="urn:microsoft.com/office/officeart/2005/8/layout/radial6"/>
    <dgm:cxn modelId="{0EC0840E-D67C-5B48-99DE-37A400E7F1A6}" type="presParOf" srcId="{1237B5A2-6C05-2040-8DBA-96B88C07936C}" destId="{14F56FC1-6130-EB49-BA00-C6F3BD86E476}" srcOrd="8" destOrd="0" presId="urn:microsoft.com/office/officeart/2005/8/layout/radial6"/>
    <dgm:cxn modelId="{EC646ACB-6A7E-F14F-A59D-9E68E30156FD}"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99BDDA0C-B5C7-E144-91C5-DEBA45C24F0F}" type="presOf" srcId="{D65D8864-9107-A44D-97FE-73712CE0D097}" destId="{A4B84E0B-3297-6741-A0BA-668B966357AB}" srcOrd="0" destOrd="0" presId="urn:microsoft.com/office/officeart/2005/8/layout/radial6"/>
    <dgm:cxn modelId="{9233C813-82F6-6643-822E-F0188A0B44DC}" type="presOf" srcId="{6F5E68B5-341C-A145-AA03-B3C1830EDEB7}" destId="{1F6DDE22-BDB2-2043-8082-9A4018BF04C0}"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9309E68-7F3D-5843-9CA1-9BD5751EDE66}" type="presOf" srcId="{1BB16BA9-09F6-E44E-9281-2C85268B2D81}" destId="{1237B5A2-6C05-2040-8DBA-96B88C07936C}"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343F9D8B-2FA6-BC4A-9AFD-BB6AE99B6A90}" type="presOf" srcId="{4AF17925-05AE-9743-91BC-3ECF52519E56}" destId="{5132EDF4-B8FA-7649-B5AA-46BA1EE699F8}" srcOrd="0" destOrd="0" presId="urn:microsoft.com/office/officeart/2005/8/layout/radial6"/>
    <dgm:cxn modelId="{943C269C-09C8-B847-9613-44C2B682E456}" type="presOf" srcId="{52F146AA-7D06-FB4B-AD85-60DFC4E9BE96}" destId="{5C7323EB-B60D-9341-91AF-FABA1CC33721}" srcOrd="0" destOrd="0" presId="urn:microsoft.com/office/officeart/2005/8/layout/radial6"/>
    <dgm:cxn modelId="{5268F49E-A3AD-2442-95E0-DA3334B02573}" type="presOf" srcId="{C65B70E0-46EF-A34A-AB90-445193BF930F}" destId="{149DB8FC-F5C1-5B45-AE25-4928D7D98648}" srcOrd="0" destOrd="0" presId="urn:microsoft.com/office/officeart/2005/8/layout/radial6"/>
    <dgm:cxn modelId="{BB8E36A5-FBE6-C741-9C10-BF53E0FA2AD4}" type="presOf" srcId="{5ECA0900-97DB-6949-A767-AFA67DC332D7}" destId="{04735AD4-1468-CA41-97CC-A31B674BE0B8}" srcOrd="0" destOrd="0" presId="urn:microsoft.com/office/officeart/2005/8/layout/radial6"/>
    <dgm:cxn modelId="{B942B7C0-55E9-C440-9116-28E1963A5007}" type="presOf" srcId="{919A8DB8-A6DC-2844-BF36-905BEE77B7DD}" destId="{8E95350A-0C71-D44C-BF00-D46A3E009766}" srcOrd="0" destOrd="0" presId="urn:microsoft.com/office/officeart/2005/8/layout/radial6"/>
    <dgm:cxn modelId="{22D93F60-AD32-EF49-B66E-D8349B67D06D}" type="presParOf" srcId="{1237B5A2-6C05-2040-8DBA-96B88C07936C}" destId="{A4B84E0B-3297-6741-A0BA-668B966357AB}" srcOrd="0" destOrd="0" presId="urn:microsoft.com/office/officeart/2005/8/layout/radial6"/>
    <dgm:cxn modelId="{E42E1B91-63FA-4946-92FE-8E26B908E3DD}" type="presParOf" srcId="{1237B5A2-6C05-2040-8DBA-96B88C07936C}" destId="{1F6DDE22-BDB2-2043-8082-9A4018BF04C0}" srcOrd="1" destOrd="0" presId="urn:microsoft.com/office/officeart/2005/8/layout/radial6"/>
    <dgm:cxn modelId="{976EF668-0E58-4F4D-B6E2-ED267A84E028}" type="presParOf" srcId="{1237B5A2-6C05-2040-8DBA-96B88C07936C}" destId="{99319F52-9B22-0143-9CF4-7108B0FBE833}" srcOrd="2" destOrd="0" presId="urn:microsoft.com/office/officeart/2005/8/layout/radial6"/>
    <dgm:cxn modelId="{9B6E5618-3B96-F146-85CB-841C1DDACF78}" type="presParOf" srcId="{1237B5A2-6C05-2040-8DBA-96B88C07936C}" destId="{04735AD4-1468-CA41-97CC-A31B674BE0B8}" srcOrd="3" destOrd="0" presId="urn:microsoft.com/office/officeart/2005/8/layout/radial6"/>
    <dgm:cxn modelId="{3BBC60C6-91FD-D94C-AA0D-3D51BF928F40}" type="presParOf" srcId="{1237B5A2-6C05-2040-8DBA-96B88C07936C}" destId="{5132EDF4-B8FA-7649-B5AA-46BA1EE699F8}" srcOrd="4" destOrd="0" presId="urn:microsoft.com/office/officeart/2005/8/layout/radial6"/>
    <dgm:cxn modelId="{0DE4AAA4-69A3-AD4F-97D6-D98C37CA7780}" type="presParOf" srcId="{1237B5A2-6C05-2040-8DBA-96B88C07936C}" destId="{C4029028-02DC-7041-9448-F1362B742000}" srcOrd="5" destOrd="0" presId="urn:microsoft.com/office/officeart/2005/8/layout/radial6"/>
    <dgm:cxn modelId="{06D5C2C6-6F04-234C-BD45-44A33DDF31FE}" type="presParOf" srcId="{1237B5A2-6C05-2040-8DBA-96B88C07936C}" destId="{8E95350A-0C71-D44C-BF00-D46A3E009766}" srcOrd="6" destOrd="0" presId="urn:microsoft.com/office/officeart/2005/8/layout/radial6"/>
    <dgm:cxn modelId="{59F61383-53C6-864B-90F6-6F01B7E9DDA1}" type="presParOf" srcId="{1237B5A2-6C05-2040-8DBA-96B88C07936C}" destId="{5C7323EB-B60D-9341-91AF-FABA1CC33721}" srcOrd="7" destOrd="0" presId="urn:microsoft.com/office/officeart/2005/8/layout/radial6"/>
    <dgm:cxn modelId="{AEB9E497-C17F-F242-82E1-B2893DB305CD}" type="presParOf" srcId="{1237B5A2-6C05-2040-8DBA-96B88C07936C}" destId="{14F56FC1-6130-EB49-BA00-C6F3BD86E476}" srcOrd="8" destOrd="0" presId="urn:microsoft.com/office/officeart/2005/8/layout/radial6"/>
    <dgm:cxn modelId="{A7CD1686-5778-7D4D-87A9-B31C4234B576}"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1424483" y="1947886"/>
        <a:ext cx="1104114" cy="4565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252857" y="597543"/>
          <a:ext cx="2493091" cy="2493091"/>
        </a:xfrm>
        <a:prstGeom prst="blockArc">
          <a:avLst>
            <a:gd name="adj1" fmla="val 9807106"/>
            <a:gd name="adj2" fmla="val 1588136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140161" y="335539"/>
          <a:ext cx="2493091" cy="2493091"/>
        </a:xfrm>
        <a:prstGeom prst="blockArc">
          <a:avLst>
            <a:gd name="adj1" fmla="val 1800000"/>
            <a:gd name="adj2" fmla="val 9000000"/>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027464" y="597543"/>
          <a:ext cx="2493091" cy="2493091"/>
        </a:xfrm>
        <a:prstGeom prst="blockArc">
          <a:avLst>
            <a:gd name="adj1" fmla="val 16518636"/>
            <a:gd name="adj2" fmla="val 99289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1437729" y="1235832"/>
          <a:ext cx="1897955" cy="720607"/>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1715678" y="1341362"/>
        <a:ext cx="1342057" cy="509547"/>
      </dsp:txXfrm>
    </dsp:sp>
    <dsp:sp modelId="{1F6DDE22-BDB2-2043-8082-9A4018BF04C0}">
      <dsp:nvSpPr>
        <dsp:cNvPr id="0" name=""/>
        <dsp:cNvSpPr/>
      </dsp:nvSpPr>
      <dsp:spPr>
        <a:xfrm>
          <a:off x="1600647" y="306680"/>
          <a:ext cx="1572119" cy="65003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1830878" y="401875"/>
        <a:ext cx="1111657" cy="459643"/>
      </dsp:txXfrm>
    </dsp:sp>
    <dsp:sp modelId="{5132EDF4-B8FA-7649-B5AA-46BA1EE699F8}">
      <dsp:nvSpPr>
        <dsp:cNvPr id="0" name=""/>
        <dsp:cNvSpPr/>
      </dsp:nvSpPr>
      <dsp:spPr>
        <a:xfrm>
          <a:off x="2655136" y="1865877"/>
          <a:ext cx="1572119" cy="65003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2885367" y="1961072"/>
        <a:ext cx="1111657" cy="459643"/>
      </dsp:txXfrm>
    </dsp:sp>
    <dsp:sp modelId="{5C7323EB-B60D-9341-91AF-FABA1CC33721}">
      <dsp:nvSpPr>
        <dsp:cNvPr id="0" name=""/>
        <dsp:cNvSpPr/>
      </dsp:nvSpPr>
      <dsp:spPr>
        <a:xfrm>
          <a:off x="546158" y="1865877"/>
          <a:ext cx="1572119" cy="65003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776389" y="1961072"/>
        <a:ext cx="1111657" cy="4596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252857" y="597543"/>
          <a:ext cx="2493091" cy="2493091"/>
        </a:xfrm>
        <a:prstGeom prst="blockArc">
          <a:avLst>
            <a:gd name="adj1" fmla="val 9807106"/>
            <a:gd name="adj2" fmla="val 1588136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140161" y="335539"/>
          <a:ext cx="2493091" cy="2493091"/>
        </a:xfrm>
        <a:prstGeom prst="blockArc">
          <a:avLst>
            <a:gd name="adj1" fmla="val 1800000"/>
            <a:gd name="adj2" fmla="val 9000000"/>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027464" y="597543"/>
          <a:ext cx="2493091" cy="2493091"/>
        </a:xfrm>
        <a:prstGeom prst="blockArc">
          <a:avLst>
            <a:gd name="adj1" fmla="val 16518636"/>
            <a:gd name="adj2" fmla="val 99289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1437729" y="1235832"/>
          <a:ext cx="1897955" cy="720607"/>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1715678" y="1341362"/>
        <a:ext cx="1342057" cy="509547"/>
      </dsp:txXfrm>
    </dsp:sp>
    <dsp:sp modelId="{1F6DDE22-BDB2-2043-8082-9A4018BF04C0}">
      <dsp:nvSpPr>
        <dsp:cNvPr id="0" name=""/>
        <dsp:cNvSpPr/>
      </dsp:nvSpPr>
      <dsp:spPr>
        <a:xfrm>
          <a:off x="1600647" y="306680"/>
          <a:ext cx="1572119" cy="65003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1830878" y="401875"/>
        <a:ext cx="1111657" cy="459643"/>
      </dsp:txXfrm>
    </dsp:sp>
    <dsp:sp modelId="{5132EDF4-B8FA-7649-B5AA-46BA1EE699F8}">
      <dsp:nvSpPr>
        <dsp:cNvPr id="0" name=""/>
        <dsp:cNvSpPr/>
      </dsp:nvSpPr>
      <dsp:spPr>
        <a:xfrm>
          <a:off x="2655136" y="1865877"/>
          <a:ext cx="1572119" cy="65003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2885367" y="1961072"/>
        <a:ext cx="1111657" cy="459643"/>
      </dsp:txXfrm>
    </dsp:sp>
    <dsp:sp modelId="{5C7323EB-B60D-9341-91AF-FABA1CC33721}">
      <dsp:nvSpPr>
        <dsp:cNvPr id="0" name=""/>
        <dsp:cNvSpPr/>
      </dsp:nvSpPr>
      <dsp:spPr>
        <a:xfrm>
          <a:off x="546158" y="1865877"/>
          <a:ext cx="1572119" cy="65003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776389" y="1961072"/>
        <a:ext cx="1111657" cy="4596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4/15/2019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16</a:t>
            </a:fld>
            <a:endParaRPr lang="en-US"/>
          </a:p>
        </p:txBody>
      </p:sp>
    </p:spTree>
    <p:extLst>
      <p:ext uri="{BB962C8B-B14F-4D97-AF65-F5344CB8AC3E}">
        <p14:creationId xmlns:p14="http://schemas.microsoft.com/office/powerpoint/2010/main" val="873503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a:t>
            </a:r>
            <a:r>
              <a:rPr lang="en-US" dirty="0" err="1"/>
              <a:t>ofthe</a:t>
            </a:r>
            <a:r>
              <a:rPr lang="en-US" dirty="0"/>
              <a:t>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3997687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30709786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6920792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12378603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549864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523003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5402430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40</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41</a:t>
            </a:fld>
            <a:endParaRPr lang="en-US"/>
          </a:p>
        </p:txBody>
      </p:sp>
    </p:spTree>
    <p:extLst>
      <p:ext uri="{BB962C8B-B14F-4D97-AF65-F5344CB8AC3E}">
        <p14:creationId xmlns:p14="http://schemas.microsoft.com/office/powerpoint/2010/main" val="8285436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42</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44</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48</a:t>
            </a:fld>
            <a:endParaRPr lang="en-US"/>
          </a:p>
        </p:txBody>
      </p:sp>
    </p:spTree>
    <p:extLst>
      <p:ext uri="{BB962C8B-B14F-4D97-AF65-F5344CB8AC3E}">
        <p14:creationId xmlns:p14="http://schemas.microsoft.com/office/powerpoint/2010/main" val="35148608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15361746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2761069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52</a:t>
            </a:fld>
            <a:endParaRPr lang="en-US"/>
          </a:p>
        </p:txBody>
      </p:sp>
    </p:spTree>
    <p:extLst>
      <p:ext uri="{BB962C8B-B14F-4D97-AF65-F5344CB8AC3E}">
        <p14:creationId xmlns:p14="http://schemas.microsoft.com/office/powerpoint/2010/main" val="1841916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53</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5190706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55</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26221422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3117939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1318746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15</a:t>
            </a:fld>
            <a:endParaRPr lang="en-US"/>
          </a:p>
        </p:txBody>
      </p:sp>
    </p:spTree>
    <p:extLst>
      <p:ext uri="{BB962C8B-B14F-4D97-AF65-F5344CB8AC3E}">
        <p14:creationId xmlns:p14="http://schemas.microsoft.com/office/powerpoint/2010/main" val="17399390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4/15/2019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4/15/2019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4/15/2019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4/15/2019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4/15/2019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4/15/2019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5.xml"/><Relationship Id="rId11" Type="http://schemas.openxmlformats.org/officeDocument/2006/relationships/image" Target="../media/image14.png"/><Relationship Id="rId5" Type="http://schemas.openxmlformats.org/officeDocument/2006/relationships/diagramQuickStyle" Target="../diagrams/quickStyle5.xml"/><Relationship Id="rId10" Type="http://schemas.openxmlformats.org/officeDocument/2006/relationships/image" Target="../media/image13.png"/><Relationship Id="rId4" Type="http://schemas.openxmlformats.org/officeDocument/2006/relationships/diagramLayout" Target="../diagrams/layout5.xml"/><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48.png"/><Relationship Id="rId7" Type="http://schemas.openxmlformats.org/officeDocument/2006/relationships/diagramQuickStyle" Target="../diagrams/quickStyle7.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49.png"/><Relationship Id="rId9" Type="http://schemas.microsoft.com/office/2007/relationships/diagramDrawing" Target="../diagrams/drawing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6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47.xml"/><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6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3.png"/><Relationship Id="rId7" Type="http://schemas.openxmlformats.org/officeDocument/2006/relationships/image" Target="../media/image69.png"/><Relationship Id="rId2" Type="http://schemas.openxmlformats.org/officeDocument/2006/relationships/notesSlide" Target="../notesSlides/notesSlide48.xml"/><Relationship Id="rId1" Type="http://schemas.openxmlformats.org/officeDocument/2006/relationships/slideLayout" Target="../slideLayouts/slideLayout7.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64.svg"/></Relationships>
</file>

<file path=ppt/slides/_rels/slide6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5.png"/><Relationship Id="rId18" Type="http://schemas.openxmlformats.org/officeDocument/2006/relationships/image" Target="../media/image69.png"/><Relationship Id="rId3" Type="http://schemas.openxmlformats.org/officeDocument/2006/relationships/diagramLayout" Target="../diagrams/layout9.xml"/><Relationship Id="rId7" Type="http://schemas.openxmlformats.org/officeDocument/2006/relationships/image" Target="../media/image36.png"/><Relationship Id="rId12" Type="http://schemas.openxmlformats.org/officeDocument/2006/relationships/image" Target="../media/image34.png"/><Relationship Id="rId17" Type="http://schemas.openxmlformats.org/officeDocument/2006/relationships/image" Target="../media/image64.svg"/><Relationship Id="rId2" Type="http://schemas.openxmlformats.org/officeDocument/2006/relationships/diagramData" Target="../diagrams/data9.xml"/><Relationship Id="rId16" Type="http://schemas.openxmlformats.org/officeDocument/2006/relationships/image" Target="../media/image63.png"/><Relationship Id="rId1" Type="http://schemas.openxmlformats.org/officeDocument/2006/relationships/slideLayout" Target="../slideLayouts/slideLayout6.xml"/><Relationship Id="rId6" Type="http://schemas.microsoft.com/office/2007/relationships/diagramDrawing" Target="../diagrams/drawing9.xml"/><Relationship Id="rId11" Type="http://schemas.openxmlformats.org/officeDocument/2006/relationships/image" Target="../media/image33.png"/><Relationship Id="rId5" Type="http://schemas.openxmlformats.org/officeDocument/2006/relationships/diagramColors" Target="../diagrams/colors9.xml"/><Relationship Id="rId15" Type="http://schemas.openxmlformats.org/officeDocument/2006/relationships/image" Target="../media/image50.png"/><Relationship Id="rId10" Type="http://schemas.openxmlformats.org/officeDocument/2006/relationships/image" Target="../media/image19.png"/><Relationship Id="rId19" Type="http://schemas.openxmlformats.org/officeDocument/2006/relationships/image" Target="../media/image70.png"/><Relationship Id="rId4" Type="http://schemas.openxmlformats.org/officeDocument/2006/relationships/diagramQuickStyle" Target="../diagrams/quickStyle9.xml"/><Relationship Id="rId9" Type="http://schemas.openxmlformats.org/officeDocument/2006/relationships/image" Target="../media/image18.png"/><Relationship Id="rId14"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8/29/18</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11</a:t>
            </a:fld>
            <a:endParaRPr 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13</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163" name="Group 162"/>
          <p:cNvGrpSpPr/>
          <p:nvPr/>
        </p:nvGrpSpPr>
        <p:grpSpPr>
          <a:xfrm>
            <a:off x="3733800" y="2667000"/>
            <a:ext cx="2971800" cy="2644682"/>
            <a:chOff x="3733800" y="2667000"/>
            <a:chExt cx="2971800" cy="2644682"/>
          </a:xfrm>
        </p:grpSpPr>
        <p:cxnSp>
          <p:nvCxnSpPr>
            <p:cNvPr id="33" name="Straight Connector 32"/>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flipV="1">
              <a:off x="3962400" y="4854482"/>
              <a:ext cx="1165318" cy="40331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a:off x="5181600" y="4321082"/>
              <a:ext cx="174718" cy="40331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flipV="1">
              <a:off x="5257800" y="3886200"/>
              <a:ext cx="98518" cy="327118"/>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164" name="Group 163"/>
          <p:cNvGrpSpPr/>
          <p:nvPr/>
        </p:nvGrpSpPr>
        <p:grpSpPr>
          <a:xfrm>
            <a:off x="3657600" y="2590800"/>
            <a:ext cx="3124200" cy="2743200"/>
            <a:chOff x="3657600" y="2590800"/>
            <a:chExt cx="3124200" cy="2743200"/>
          </a:xfrm>
        </p:grpSpPr>
        <p:sp>
          <p:nvSpPr>
            <p:cNvPr id="165" name="Oval 164"/>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6" name="Group 61"/>
            <p:cNvGrpSpPr/>
            <p:nvPr/>
          </p:nvGrpSpPr>
          <p:grpSpPr>
            <a:xfrm>
              <a:off x="3657600" y="2590800"/>
              <a:ext cx="3124200" cy="2743200"/>
              <a:chOff x="3657600" y="2590800"/>
              <a:chExt cx="3124200" cy="2743200"/>
            </a:xfrm>
          </p:grpSpPr>
          <p:sp>
            <p:nvSpPr>
              <p:cNvPr id="167" name="Oval 16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9" name="Oval 168"/>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0" name="Oval 169"/>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Oval 170"/>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Oval 173"/>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Oval 174"/>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Oval 175"/>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Oval 176"/>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Oval 178"/>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Oval 179"/>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Oval 180"/>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Oval 181"/>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1" name="Oval 210"/>
          <p:cNvSpPr/>
          <p:nvPr/>
        </p:nvSpPr>
        <p:spPr>
          <a:xfrm>
            <a:off x="5181600" y="3733800"/>
            <a:ext cx="152400" cy="152400"/>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p:cNvSpPr/>
          <p:nvPr/>
        </p:nvSpPr>
        <p:spPr>
          <a:xfrm>
            <a:off x="3810000" y="5181600"/>
            <a:ext cx="152400" cy="152400"/>
          </a:xfrm>
          <a:prstGeom prst="ellipse">
            <a:avLst/>
          </a:prstGeom>
          <a:solidFill>
            <a:schemeClr val="accent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Slide Number Placeholder 69"/>
          <p:cNvSpPr>
            <a:spLocks noGrp="1"/>
          </p:cNvSpPr>
          <p:nvPr>
            <p:ph type="sldNum" sz="quarter" idx="12"/>
          </p:nvPr>
        </p:nvSpPr>
        <p:spPr/>
        <p:txBody>
          <a:bodyPr/>
          <a:lstStyle/>
          <a:p>
            <a:fld id="{275D382F-3FEB-49B7-AA8F-75D024147BE8}" type="slidenum">
              <a:rPr lang="en-US" smtClean="0"/>
              <a:pPr/>
              <a:t>14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211"/>
                                        </p:tgtEl>
                                      </p:cBhvr>
                                    </p:animEffect>
                                    <p:set>
                                      <p:cBhvr>
                                        <p:cTn id="7" dur="1" fill="hold">
                                          <p:stCondLst>
                                            <p:cond delay="499"/>
                                          </p:stCondLst>
                                        </p:cTn>
                                        <p:tgtEl>
                                          <p:spTgt spid="211"/>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214"/>
                                        </p:tgtEl>
                                      </p:cBhvr>
                                    </p:animEffect>
                                    <p:set>
                                      <p:cBhvr>
                                        <p:cTn id="10" dur="1" fill="hold">
                                          <p:stCondLst>
                                            <p:cond delay="499"/>
                                          </p:stCondLst>
                                        </p:cTn>
                                        <p:tgtEl>
                                          <p:spTgt spid="214"/>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1000"/>
                                        <p:tgtEl>
                                          <p:spTgt spid="5"/>
                                        </p:tgtEl>
                                      </p:cBhvr>
                                    </p:animEffect>
                                    <p:set>
                                      <p:cBhvr>
                                        <p:cTn id="13" dur="1" fill="hold">
                                          <p:stCondLst>
                                            <p:cond delay="999"/>
                                          </p:stCondLst>
                                        </p:cTn>
                                        <p:tgtEl>
                                          <p:spTgt spid="5"/>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163"/>
                                        </p:tgtEl>
                                      </p:cBhvr>
                                    </p:animEffect>
                                    <p:set>
                                      <p:cBhvr>
                                        <p:cTn id="16" dur="1" fill="hold">
                                          <p:stCondLst>
                                            <p:cond delay="499"/>
                                          </p:stCondLst>
                                        </p:cTn>
                                        <p:tgtEl>
                                          <p:spTgt spid="16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26"/>
                                        </p:tgtEl>
                                      </p:cBhvr>
                                    </p:animEffect>
                                    <p:set>
                                      <p:cBhvr>
                                        <p:cTn id="19" dur="1" fill="hold">
                                          <p:stCondLst>
                                            <p:cond delay="499"/>
                                          </p:stCondLst>
                                        </p:cTn>
                                        <p:tgtEl>
                                          <p:spTgt spid="26"/>
                                        </p:tgtEl>
                                        <p:attrNameLst>
                                          <p:attrName>style.visibility</p:attrName>
                                        </p:attrNameLst>
                                      </p:cBhvr>
                                      <p:to>
                                        <p:strVal val="hidden"/>
                                      </p:to>
                                    </p:set>
                                  </p:childTnLst>
                                </p:cTn>
                              </p:par>
                            </p:childTnLst>
                          </p:cTn>
                        </p:par>
                        <p:par>
                          <p:cTn id="20" fill="hold">
                            <p:stCondLst>
                              <p:cond delay="1000"/>
                            </p:stCondLst>
                            <p:childTnLst>
                              <p:par>
                                <p:cTn id="21" presetID="63" presetClass="path" presetSubtype="0" accel="50000" decel="50000" fill="hold" nodeType="afterEffect">
                                  <p:stCondLst>
                                    <p:cond delay="0"/>
                                  </p:stCondLst>
                                  <p:childTnLst>
                                    <p:animMotion origin="layout" path="M 0 0  L 0.25 0  E" pathEditMode="relative" ptsTypes="">
                                      <p:cBhvr>
                                        <p:cTn id="22" dur="2000" fill="hold"/>
                                        <p:tgtEl>
                                          <p:spTgt spid="16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11" grpId="0" animBg="1"/>
      <p:bldP spid="21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Background: Approximate Morse Complex</a:t>
            </a:r>
          </a:p>
        </p:txBody>
      </p:sp>
      <p:pic>
        <p:nvPicPr>
          <p:cNvPr id="4" name="Content Placeholder 3">
            <a:extLst>
              <a:ext uri="{FF2B5EF4-FFF2-40B4-BE49-F238E27FC236}">
                <a16:creationId xmlns:a16="http://schemas.microsoft.com/office/drawing/2014/main" id="{858B49D0-455D-44E5-9223-99A427E1283A}"/>
              </a:ext>
            </a:extLst>
          </p:cNvPr>
          <p:cNvPicPr>
            <a:picLocks noGrp="1" noChangeAspect="1"/>
          </p:cNvPicPr>
          <p:nvPr>
            <p:ph idx="1"/>
          </p:nvPr>
        </p:nvPicPr>
        <p:blipFill>
          <a:blip r:embed="rId3"/>
          <a:stretch>
            <a:fillRect/>
          </a:stretch>
        </p:blipFill>
        <p:spPr>
          <a:xfrm>
            <a:off x="2052823" y="896329"/>
            <a:ext cx="5038354" cy="5038354"/>
          </a:xfrm>
        </p:spPr>
      </p:pic>
      <p:pic>
        <p:nvPicPr>
          <p:cNvPr id="6" name="Picture 5">
            <a:extLst>
              <a:ext uri="{FF2B5EF4-FFF2-40B4-BE49-F238E27FC236}">
                <a16:creationId xmlns:a16="http://schemas.microsoft.com/office/drawing/2014/main" id="{301735AC-F358-4982-A19D-DE7A2CDCAC57}"/>
              </a:ext>
            </a:extLst>
          </p:cNvPr>
          <p:cNvPicPr>
            <a:picLocks noChangeAspect="1"/>
          </p:cNvPicPr>
          <p:nvPr/>
        </p:nvPicPr>
        <p:blipFill>
          <a:blip r:embed="rId4"/>
          <a:stretch>
            <a:fillRect/>
          </a:stretch>
        </p:blipFill>
        <p:spPr>
          <a:xfrm>
            <a:off x="2052823" y="909823"/>
            <a:ext cx="5038354" cy="5038354"/>
          </a:xfrm>
          <a:prstGeom prst="rect">
            <a:avLst/>
          </a:prstGeom>
        </p:spPr>
      </p:pic>
      <p:pic>
        <p:nvPicPr>
          <p:cNvPr id="11" name="Picture 10">
            <a:extLst>
              <a:ext uri="{FF2B5EF4-FFF2-40B4-BE49-F238E27FC236}">
                <a16:creationId xmlns:a16="http://schemas.microsoft.com/office/drawing/2014/main" id="{6C30F026-B4A8-49F5-A40C-5DB5D8A395B1}"/>
              </a:ext>
            </a:extLst>
          </p:cNvPr>
          <p:cNvPicPr>
            <a:picLocks noChangeAspect="1"/>
          </p:cNvPicPr>
          <p:nvPr/>
        </p:nvPicPr>
        <p:blipFill>
          <a:blip r:embed="rId5"/>
          <a:stretch>
            <a:fillRect/>
          </a:stretch>
        </p:blipFill>
        <p:spPr>
          <a:xfrm>
            <a:off x="2052823" y="909823"/>
            <a:ext cx="5038354" cy="5038354"/>
          </a:xfrm>
          <a:prstGeom prst="rect">
            <a:avLst/>
          </a:prstGeom>
        </p:spPr>
      </p:pic>
    </p:spTree>
    <p:extLst>
      <p:ext uri="{BB962C8B-B14F-4D97-AF65-F5344CB8AC3E}">
        <p14:creationId xmlns:p14="http://schemas.microsoft.com/office/powerpoint/2010/main" val="3432610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2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ext uri="{D42A27DB-BD31-4B8C-83A1-F6EECF244321}">
                <p14:modId xmlns:p14="http://schemas.microsoft.com/office/powerpoint/2010/main" val="3238102266"/>
              </p:ext>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a:t>Background: Persistence Simplification</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16</a:t>
            </a:fld>
            <a:endParaRPr lang="en-US" dirty="0"/>
          </a:p>
        </p:txBody>
      </p:sp>
    </p:spTree>
    <p:extLst>
      <p:ext uri="{BB962C8B-B14F-4D97-AF65-F5344CB8AC3E}">
        <p14:creationId xmlns:p14="http://schemas.microsoft.com/office/powerpoint/2010/main" val="1470213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lvl="2"/>
            <a:endParaRPr lang="en-US" dirty="0"/>
          </a:p>
          <a:p>
            <a:pPr lvl="2"/>
            <a:endParaRPr lang="en-US" dirty="0"/>
          </a:p>
          <a:p>
            <a:pPr lvl="2"/>
            <a:endParaRPr lang="en-US" dirty="0"/>
          </a:p>
          <a:p>
            <a:pPr lvl="2"/>
            <a:endParaRPr lang="en-US" dirty="0"/>
          </a:p>
          <a:p>
            <a:pPr marL="457200" lvl="1" indent="0">
              <a:buNone/>
            </a:pPr>
            <a:r>
              <a:rPr lang="en-US" dirty="0"/>
              <a:t>Proposed solutions:</a:t>
            </a:r>
          </a:p>
          <a:p>
            <a:pPr lvl="2"/>
            <a:r>
              <a:rPr lang="en-US" dirty="0"/>
              <a:t>Topology-based scoring</a:t>
            </a:r>
          </a:p>
          <a:p>
            <a:pPr lvl="2"/>
            <a:r>
              <a:rPr lang="en-US" dirty="0"/>
              <a:t>Limit surface sampling</a:t>
            </a:r>
          </a:p>
          <a:p>
            <a:pPr lvl="2"/>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a:p>
        </p:txBody>
      </p:sp>
      <p:grpSp>
        <p:nvGrpSpPr>
          <p:cNvPr id="16" name="Group 15"/>
          <p:cNvGrpSpPr/>
          <p:nvPr/>
        </p:nvGrpSpPr>
        <p:grpSpPr>
          <a:xfrm>
            <a:off x="-625789" y="970135"/>
            <a:ext cx="6049108" cy="5452314"/>
            <a:chOff x="-625789" y="895725"/>
            <a:chExt cx="6049108" cy="5452314"/>
          </a:xfrm>
        </p:grpSpPr>
        <p:graphicFrame>
          <p:nvGraphicFramePr>
            <p:cNvPr id="18" name="Diagram 17"/>
            <p:cNvGraphicFramePr/>
            <p:nvPr>
              <p:extLst>
                <p:ext uri="{D42A27DB-BD31-4B8C-83A1-F6EECF244321}">
                  <p14:modId xmlns:p14="http://schemas.microsoft.com/office/powerpoint/2010/main" val="3441490123"/>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20" name="Rectangle 19"/>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21" name="Down Arrow 20"/>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a:t>Explore: Overview</a:t>
            </a: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5" end="5"/>
                                            </p:txEl>
                                          </p:spTgt>
                                        </p:tgtEl>
                                        <p:attrNameLst>
                                          <p:attrName>style.visibility</p:attrName>
                                        </p:attrNameLst>
                                      </p:cBhvr>
                                      <p:to>
                                        <p:strVal val="visible"/>
                                      </p:to>
                                    </p:set>
                                    <p:animEffect transition="in" filter="fade">
                                      <p:cBhvr>
                                        <p:cTn id="10" dur="500"/>
                                        <p:tgtEl>
                                          <p:spTgt spid="1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animEffect transition="in" filter="fade">
                                      <p:cBhvr>
                                        <p:cTn id="13" dur="500"/>
                                        <p:tgtEl>
                                          <p:spTgt spid="1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7" end="7"/>
                                            </p:txEl>
                                          </p:spTgt>
                                        </p:tgtEl>
                                        <p:attrNameLst>
                                          <p:attrName>style.visibility</p:attrName>
                                        </p:attrNameLst>
                                      </p:cBhvr>
                                      <p:to>
                                        <p:strVal val="visible"/>
                                      </p:to>
                                    </p:set>
                                    <p:animEffect transition="in" filter="fade">
                                      <p:cBhvr>
                                        <p:cTn id="16"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rmAutofit fontScale="90000"/>
          </a:bodyPr>
          <a:lstStyle/>
          <a:p>
            <a:r>
              <a:rPr lang="en-US"/>
              <a:t>Explore: Challenges</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18</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Explore: Adaptive Sampling Pipeline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13" name="Rounded Rectangle 12"/>
          <p:cNvSpPr/>
          <p:nvPr/>
        </p:nvSpPr>
        <p:spPr>
          <a:xfrm>
            <a:off x="1459384" y="3060700"/>
            <a:ext cx="2807816" cy="1675012"/>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19</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Problem Space Description</a:t>
            </a:r>
          </a:p>
        </p:txBody>
      </p:sp>
      <p:grpSp>
        <p:nvGrpSpPr>
          <p:cNvPr id="20" name="Group 19"/>
          <p:cNvGrpSpPr/>
          <p:nvPr/>
        </p:nvGrpSpPr>
        <p:grpSpPr>
          <a:xfrm>
            <a:off x="1448973" y="970496"/>
            <a:ext cx="6049108" cy="5452314"/>
            <a:chOff x="1448973" y="970496"/>
            <a:chExt cx="6049108" cy="5452314"/>
          </a:xfrm>
        </p:grpSpPr>
        <p:graphicFrame>
          <p:nvGraphicFramePr>
            <p:cNvPr id="7" name="Diagram 6"/>
            <p:cNvGraphicFramePr/>
            <p:nvPr>
              <p:extLst>
                <p:ext uri="{D42A27DB-BD31-4B8C-83A1-F6EECF244321}">
                  <p14:modId xmlns:p14="http://schemas.microsoft.com/office/powerpoint/2010/main" val="2651879024"/>
                </p:ext>
              </p:extLst>
            </p:nvPr>
          </p:nvGraphicFramePr>
          <p:xfrm>
            <a:off x="1448973" y="2283799"/>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rot="18570782">
              <a:off x="3787299" y="2840786"/>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p:cNvSpPr/>
            <p:nvPr/>
          </p:nvSpPr>
          <p:spPr>
            <a:xfrm rot="11062016">
              <a:off x="3627677" y="2816079"/>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4279718" y="5235429"/>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
        <p:nvSpPr>
          <p:cNvPr id="14" name="Rectangle 13">
            <a:extLst>
              <a:ext uri="{FF2B5EF4-FFF2-40B4-BE49-F238E27FC236}">
                <a16:creationId xmlns:a16="http://schemas.microsoft.com/office/drawing/2014/main" id="{227AB034-D738-4E6D-A859-7735A05DAABD}"/>
              </a:ext>
            </a:extLst>
          </p:cNvPr>
          <p:cNvSpPr/>
          <p:nvPr/>
        </p:nvSpPr>
        <p:spPr>
          <a:xfrm>
            <a:off x="2327540" y="2283795"/>
            <a:ext cx="4209686" cy="2824612"/>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Scientific Discovery</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3.88889E-6 1.11111E-6 L -0.22848 1.11111E-6 " pathEditMode="relative" rAng="0" ptsTypes="AA">
                                      <p:cBhvr>
                                        <p:cTn id="6" dur="1000" fill="hold"/>
                                        <p:tgtEl>
                                          <p:spTgt spid="20"/>
                                        </p:tgtEl>
                                        <p:attrNameLst>
                                          <p:attrName>ppt_x</p:attrName>
                                          <p:attrName>ppt_y</p:attrName>
                                        </p:attrNameLst>
                                      </p:cBhvr>
                                      <p:rCtr x="-11424" y="0"/>
                                    </p:animMotion>
                                  </p:childTnLst>
                                </p:cTn>
                              </p:par>
                              <p:par>
                                <p:cTn id="7" presetID="35" presetClass="path" presetSubtype="0" accel="50000" decel="50000" fill="hold" grpId="0" nodeType="withEffect">
                                  <p:stCondLst>
                                    <p:cond delay="0"/>
                                  </p:stCondLst>
                                  <p:childTnLst>
                                    <p:animMotion origin="layout" path="M -2.22222E-6 1.11111E-6 L -0.22986 1.11111E-6 " pathEditMode="relative" rAng="0" ptsTypes="AA">
                                      <p:cBhvr>
                                        <p:cTn id="8" dur="1000" fill="hold"/>
                                        <p:tgtEl>
                                          <p:spTgt spid="14"/>
                                        </p:tgtEl>
                                        <p:attrNameLst>
                                          <p:attrName>ppt_x</p:attrName>
                                          <p:attrName>ppt_y</p:attrName>
                                        </p:attrNameLst>
                                      </p:cBhvr>
                                      <p:rCtr x="-114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Explore: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20</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a:t>Explore: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21</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Explore:</a:t>
            </a:r>
          </a:p>
        </p:txBody>
      </p:sp>
      <p:sp>
        <p:nvSpPr>
          <p:cNvPr id="3" name="Content Placeholder 2"/>
          <p:cNvSpPr>
            <a:spLocks noGrp="1"/>
          </p:cNvSpPr>
          <p:nvPr>
            <p:ph idx="1"/>
          </p:nvPr>
        </p:nvSpPr>
        <p:spPr>
          <a:xfrm>
            <a:off x="0" y="704852"/>
            <a:ext cx="9144000" cy="6153148"/>
          </a:xfrm>
        </p:spPr>
        <p:txBody>
          <a:bodyPr>
            <a:normAutofit/>
          </a:bodyPr>
          <a:lstStyle/>
          <a:p>
            <a:pPr marL="457200" lvl="1" indent="0">
              <a:buNone/>
            </a:pP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22</a:t>
            </a:fld>
            <a:endParaRPr lang="en-US"/>
          </a:p>
        </p:txBody>
      </p:sp>
    </p:spTree>
    <p:extLst>
      <p:ext uri="{BB962C8B-B14F-4D97-AF65-F5344CB8AC3E}">
        <p14:creationId xmlns:p14="http://schemas.microsoft.com/office/powerpoint/2010/main" val="70386750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a:t>Explore: Limit Surface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24</a:t>
            </a:fld>
            <a:endParaRPr lang="en-US"/>
          </a:p>
        </p:txBody>
      </p:sp>
      <p:sp>
        <p:nvSpPr>
          <p:cNvPr id="7" name="Title 6"/>
          <p:cNvSpPr>
            <a:spLocks noGrp="1"/>
          </p:cNvSpPr>
          <p:nvPr>
            <p:ph type="title"/>
          </p:nvPr>
        </p:nvSpPr>
        <p:spPr>
          <a:solidFill>
            <a:schemeClr val="accent4"/>
          </a:solidFill>
        </p:spPr>
        <p:txBody>
          <a:bodyPr>
            <a:normAutofit/>
          </a:bodyPr>
          <a:lstStyle/>
          <a:p>
            <a:r>
              <a:rPr lang="en-US" sz="3900" dirty="0"/>
              <a:t>Explore: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rmAutofit/>
          </a:bodyPr>
          <a:lstStyle/>
          <a:p>
            <a:r>
              <a:rPr lang="en-US" sz="3900" dirty="0"/>
              <a:t>Explore: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25</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Explore:</a:t>
            </a:r>
          </a:p>
        </p:txBody>
      </p:sp>
      <p:sp>
        <p:nvSpPr>
          <p:cNvPr id="3" name="Content Placeholder 2"/>
          <p:cNvSpPr>
            <a:spLocks noGrp="1"/>
          </p:cNvSpPr>
          <p:nvPr>
            <p:ph idx="1"/>
          </p:nvPr>
        </p:nvSpPr>
        <p:spPr>
          <a:xfrm>
            <a:off x="0" y="704852"/>
            <a:ext cx="9144000" cy="6153148"/>
          </a:xfrm>
        </p:spPr>
        <p:txBody>
          <a:bodyPr>
            <a:normAutofit/>
          </a:bodyPr>
          <a:lstStyle/>
          <a:p>
            <a:pPr marL="457200" lvl="1" indent="0">
              <a:buNone/>
            </a:pP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26</a:t>
            </a:fld>
            <a:endParaRPr lang="en-US"/>
          </a:p>
        </p:txBody>
      </p:sp>
    </p:spTree>
    <p:extLst>
      <p:ext uri="{BB962C8B-B14F-4D97-AF65-F5344CB8AC3E}">
        <p14:creationId xmlns:p14="http://schemas.microsoft.com/office/powerpoint/2010/main" val="1494874508"/>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27</a:t>
            </a:fld>
            <a:endParaRPr lang="en-US"/>
          </a:p>
        </p:txBody>
      </p:sp>
      <p:sp>
        <p:nvSpPr>
          <p:cNvPr id="11" name="Title 10"/>
          <p:cNvSpPr>
            <a:spLocks noGrp="1"/>
          </p:cNvSpPr>
          <p:nvPr>
            <p:ph type="title"/>
          </p:nvPr>
        </p:nvSpPr>
        <p:spPr>
          <a:solidFill>
            <a:schemeClr val="accent4"/>
          </a:solidFill>
        </p:spPr>
        <p:txBody>
          <a:bodyPr>
            <a:normAutofit/>
          </a:bodyPr>
          <a:lstStyle/>
          <a:p>
            <a:r>
              <a:rPr lang="en-US" sz="3900"/>
              <a:t>Explore: Limit Surface Adaptive Sampling</a:t>
            </a:r>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Explore:</a:t>
            </a:r>
          </a:p>
        </p:txBody>
      </p:sp>
      <p:sp>
        <p:nvSpPr>
          <p:cNvPr id="3" name="Content Placeholder 2"/>
          <p:cNvSpPr>
            <a:spLocks noGrp="1"/>
          </p:cNvSpPr>
          <p:nvPr>
            <p:ph idx="1"/>
          </p:nvPr>
        </p:nvSpPr>
        <p:spPr>
          <a:xfrm>
            <a:off x="0" y="704852"/>
            <a:ext cx="9144000" cy="6153148"/>
          </a:xfrm>
        </p:spPr>
        <p:txBody>
          <a:bodyPr>
            <a:normAutofit/>
          </a:bodyPr>
          <a:lstStyle/>
          <a:p>
            <a:pPr marL="457200" lvl="1" indent="0">
              <a:buNone/>
            </a:pP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28</a:t>
            </a:fld>
            <a:endParaRPr lang="en-US"/>
          </a:p>
        </p:txBody>
      </p:sp>
    </p:spTree>
    <p:extLst>
      <p:ext uri="{BB962C8B-B14F-4D97-AF65-F5344CB8AC3E}">
        <p14:creationId xmlns:p14="http://schemas.microsoft.com/office/powerpoint/2010/main" val="1680833497"/>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Explore: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a:t>Candidate selection</a:t>
            </a:r>
          </a:p>
          <a:p>
            <a:pPr lvl="2"/>
            <a:r>
              <a:rPr lang="en-US"/>
              <a:t>One-at-a-time</a:t>
            </a:r>
          </a:p>
          <a:p>
            <a:pPr lvl="2"/>
            <a:r>
              <a:rPr lang="en-US"/>
              <a:t>Batch selection</a:t>
            </a:r>
          </a:p>
          <a:p>
            <a:pPr lvl="3"/>
            <a:r>
              <a:rPr lang="en-US"/>
              <a:t>allows running several time-consuming experiments in parallel</a:t>
            </a:r>
          </a:p>
          <a:p>
            <a:pPr lvl="3"/>
            <a:r>
              <a:rPr lang="en-US"/>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29</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Tree>
    <p:extLst>
      <p:ext uri="{BB962C8B-B14F-4D97-AF65-F5344CB8AC3E}">
        <p14:creationId xmlns:p14="http://schemas.microsoft.com/office/powerpoint/2010/main" val="1676039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255834"/>
            <a:ext cx="9144000" cy="602166"/>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5687122"/>
            <a:ext cx="9144000" cy="568712"/>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4234376"/>
            <a:ext cx="9144000" cy="739068"/>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3136899"/>
            <a:ext cx="9144000" cy="545027"/>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704850"/>
            <a:ext cx="9144000" cy="609600"/>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p:txBody>
          <a:bodyPr>
            <a:normAutofit fontScale="90000"/>
          </a:bodyPr>
          <a:lstStyle/>
          <a:p>
            <a:r>
              <a:rPr lang="en-US"/>
              <a:t>Publication List</a:t>
            </a:r>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4" name="Rectangle 3"/>
          <p:cNvSpPr/>
          <p:nvPr/>
        </p:nvSpPr>
        <p:spPr>
          <a:xfrm>
            <a:off x="0" y="704851"/>
            <a:ext cx="9144000" cy="6186309"/>
          </a:xfrm>
          <a:prstGeom prst="rect">
            <a:avLst/>
          </a:prstGeom>
        </p:spPr>
        <p:txBody>
          <a:bodyPr wrap="square">
            <a:spAutoFit/>
          </a:bodyPr>
          <a:lstStyle/>
          <a:p>
            <a:pPr marL="460375" indent="-460375"/>
            <a:r>
              <a:rPr lang="en-US" sz="1200" dirty="0"/>
              <a:t>Rethinking Sensitivity Analysis of Nuclear Simulations with Topology. </a:t>
            </a:r>
          </a:p>
          <a:p>
            <a:pPr marL="460375" indent="-460375"/>
            <a:r>
              <a:rPr lang="en-US" sz="1200" b="1" dirty="0">
                <a:solidFill>
                  <a:schemeClr val="accent2">
                    <a:lumMod val="75000"/>
                  </a:schemeClr>
                </a:solidFill>
              </a:rPr>
              <a:t>	Dan </a:t>
            </a:r>
            <a:r>
              <a:rPr lang="en-US" sz="1200" b="1" dirty="0" err="1">
                <a:solidFill>
                  <a:schemeClr val="accent2">
                    <a:lumMod val="75000"/>
                  </a:schemeClr>
                </a:solidFill>
              </a:rPr>
              <a:t>Maljovec</a:t>
            </a:r>
            <a:r>
              <a:rPr lang="en-US" sz="1200" dirty="0"/>
              <a:t>, </a:t>
            </a:r>
            <a:r>
              <a:rPr lang="en-US" sz="1200" dirty="0" err="1"/>
              <a:t>Bei</a:t>
            </a:r>
            <a:r>
              <a:rPr lang="en-US" sz="1200" dirty="0"/>
              <a:t> Wang, Paul Rosen, Andrea </a:t>
            </a:r>
            <a:r>
              <a:rPr lang="en-US" sz="1200" dirty="0" err="1"/>
              <a:t>Alfonsi</a:t>
            </a:r>
            <a:r>
              <a:rPr lang="en-US" sz="1200" dirty="0"/>
              <a:t>, Giovanni </a:t>
            </a:r>
            <a:r>
              <a:rPr lang="en-US" sz="1200" dirty="0" err="1"/>
              <a:t>Pastore</a:t>
            </a:r>
            <a:r>
              <a:rPr lang="en-US" sz="1200" dirty="0"/>
              <a:t>, Cristian </a:t>
            </a:r>
            <a:r>
              <a:rPr lang="en-US" sz="1200" dirty="0" err="1"/>
              <a:t>Rabiti</a:t>
            </a:r>
            <a:r>
              <a:rPr lang="en-US" sz="1200" dirty="0"/>
              <a:t>, and Valerio </a:t>
            </a:r>
            <a:r>
              <a:rPr lang="en-US" sz="1200" dirty="0" err="1"/>
              <a:t>Pascucci</a:t>
            </a:r>
            <a:r>
              <a:rPr lang="en-US" sz="1200" dirty="0"/>
              <a:t>. Proceedings of IEEE Pacific Visualization (</a:t>
            </a:r>
            <a:r>
              <a:rPr lang="en-US" sz="1200" dirty="0" err="1"/>
              <a:t>PacificVis</a:t>
            </a:r>
            <a:r>
              <a:rPr lang="en-US" sz="1200" dirty="0"/>
              <a:t>), 2016.</a:t>
            </a:r>
          </a:p>
          <a:p>
            <a:pPr marL="460375" indent="-460375"/>
            <a:r>
              <a:rPr lang="en-US" sz="1200" dirty="0"/>
              <a:t>Visualizing High-Dimensional Data: Advances in the Past Decade.</a:t>
            </a:r>
          </a:p>
          <a:p>
            <a:pPr marL="460375" indent="-460375"/>
            <a:r>
              <a:rPr lang="en-US" sz="1200" dirty="0"/>
              <a:t>	</a:t>
            </a:r>
            <a:r>
              <a:rPr lang="en-US" sz="1200" dirty="0" err="1"/>
              <a:t>Shusen</a:t>
            </a:r>
            <a:r>
              <a:rPr lang="en-US" sz="1200" dirty="0"/>
              <a:t> Liu, </a:t>
            </a:r>
            <a:r>
              <a:rPr lang="en-US" sz="1200" b="1" dirty="0">
                <a:solidFill>
                  <a:schemeClr val="accent2">
                    <a:lumMod val="75000"/>
                  </a:schemeClr>
                </a:solidFill>
              </a:rPr>
              <a:t>Dan </a:t>
            </a:r>
            <a:r>
              <a:rPr lang="en-US" sz="1200" b="1" dirty="0" err="1">
                <a:solidFill>
                  <a:schemeClr val="accent2">
                    <a:lumMod val="75000"/>
                  </a:schemeClr>
                </a:solidFill>
              </a:rPr>
              <a:t>Maljovec</a:t>
            </a:r>
            <a:r>
              <a:rPr lang="en-US" sz="1200" dirty="0"/>
              <a:t>, </a:t>
            </a:r>
            <a:r>
              <a:rPr lang="en-US" sz="1200" dirty="0" err="1"/>
              <a:t>Bei</a:t>
            </a:r>
            <a:r>
              <a:rPr lang="en-US" sz="1200" dirty="0"/>
              <a:t> Wang, Peer-</a:t>
            </a:r>
            <a:r>
              <a:rPr lang="en-US" sz="1200" dirty="0" err="1"/>
              <a:t>Timo</a:t>
            </a:r>
            <a:r>
              <a:rPr lang="en-US" sz="1200" dirty="0"/>
              <a:t> Bremer, and Valerio </a:t>
            </a:r>
            <a:r>
              <a:rPr lang="en-US" sz="1200" dirty="0" err="1"/>
              <a:t>Pascucci</a:t>
            </a:r>
            <a:r>
              <a:rPr lang="en-US" sz="1200" dirty="0"/>
              <a:t>. </a:t>
            </a:r>
            <a:r>
              <a:rPr lang="en-US" sz="1200" dirty="0" err="1"/>
              <a:t>Eurographics</a:t>
            </a:r>
            <a:r>
              <a:rPr lang="en-US" sz="1200" dirty="0"/>
              <a:t> Conference on Visualization (</a:t>
            </a:r>
            <a:r>
              <a:rPr lang="en-US" sz="1200" dirty="0" err="1"/>
              <a:t>EuroVis</a:t>
            </a:r>
            <a:r>
              <a:rPr lang="en-US" sz="1200" dirty="0"/>
              <a:t>), STAR - State of the Art Report, 2015.</a:t>
            </a:r>
            <a:endParaRPr lang="en-US" sz="1200" b="1" dirty="0"/>
          </a:p>
          <a:p>
            <a:pPr marL="460375" indent="-460375"/>
            <a:r>
              <a:rPr lang="en-US" sz="1200" dirty="0"/>
              <a:t>ND</a:t>
            </a:r>
            <a:r>
              <a:rPr lang="en-US" sz="1200" baseline="30000" dirty="0"/>
              <a:t>2</a:t>
            </a:r>
            <a:r>
              <a:rPr lang="en-US" sz="1200" dirty="0"/>
              <a:t>AV: N-Dimensional Data Analysis and Visualization - Analysis for the National Ignition Campaign.</a:t>
            </a:r>
          </a:p>
          <a:p>
            <a:pPr marL="460375" indent="-460375"/>
            <a:r>
              <a:rPr lang="en-US" sz="1200" dirty="0"/>
              <a:t>	Peer-</a:t>
            </a:r>
            <a:r>
              <a:rPr lang="en-US" sz="1200" dirty="0" err="1"/>
              <a:t>Timo</a:t>
            </a:r>
            <a:r>
              <a:rPr lang="en-US" sz="1200" dirty="0"/>
              <a:t> Bremer, </a:t>
            </a:r>
            <a:r>
              <a:rPr lang="en-US" sz="1200" b="1" dirty="0">
                <a:solidFill>
                  <a:schemeClr val="accent2">
                    <a:lumMod val="75000"/>
                  </a:schemeClr>
                </a:solidFill>
              </a:rPr>
              <a:t>Dan </a:t>
            </a:r>
            <a:r>
              <a:rPr lang="en-US" sz="1200" b="1" dirty="0" err="1">
                <a:solidFill>
                  <a:schemeClr val="accent2">
                    <a:lumMod val="75000"/>
                  </a:schemeClr>
                </a:solidFill>
              </a:rPr>
              <a:t>Maljovec</a:t>
            </a:r>
            <a:r>
              <a:rPr lang="en-US" sz="1200" dirty="0"/>
              <a:t>, </a:t>
            </a:r>
            <a:r>
              <a:rPr lang="en-US" sz="1200" dirty="0" err="1"/>
              <a:t>Avishek</a:t>
            </a:r>
            <a:r>
              <a:rPr lang="en-US" sz="1200" dirty="0"/>
              <a:t> </a:t>
            </a:r>
            <a:r>
              <a:rPr lang="en-US" sz="1200" dirty="0" err="1"/>
              <a:t>Saha</a:t>
            </a:r>
            <a:r>
              <a:rPr lang="en-US" sz="1200" dirty="0"/>
              <a:t>, </a:t>
            </a:r>
            <a:r>
              <a:rPr lang="en-US" sz="1200" dirty="0" err="1"/>
              <a:t>Bei</a:t>
            </a:r>
            <a:r>
              <a:rPr lang="en-US" sz="1200" dirty="0"/>
              <a:t> Wang, Jim Gaffney, Brian Spears, and Valerio </a:t>
            </a:r>
            <a:r>
              <a:rPr lang="en-US" sz="1200" dirty="0" err="1"/>
              <a:t>Pascucci</a:t>
            </a:r>
            <a:r>
              <a:rPr lang="en-US" sz="1200" dirty="0"/>
              <a:t>. Computing and Visualization in Science, 17(1), Pages 1-18, 2015.</a:t>
            </a:r>
          </a:p>
          <a:p>
            <a:pPr marL="460375" indent="-460375"/>
            <a:r>
              <a:rPr lang="en-US" sz="1200" dirty="0"/>
              <a:t>Analyzing Simulation-Based PRA Data Through Clustering: a BWR Station Blackout Case Study.</a:t>
            </a:r>
          </a:p>
          <a:p>
            <a:pPr marL="460375" indent="-460375"/>
            <a:r>
              <a:rPr lang="en-US" sz="1200" b="1" dirty="0">
                <a:solidFill>
                  <a:schemeClr val="accent2">
                    <a:lumMod val="75000"/>
                  </a:schemeClr>
                </a:solidFill>
              </a:rPr>
              <a:t>	Dan </a:t>
            </a:r>
            <a:r>
              <a:rPr lang="en-US" sz="1200" b="1" dirty="0" err="1">
                <a:solidFill>
                  <a:schemeClr val="accent2">
                    <a:lumMod val="75000"/>
                  </a:schemeClr>
                </a:solidFill>
              </a:rPr>
              <a:t>Maljovec</a:t>
            </a:r>
            <a:r>
              <a:rPr lang="en-US" sz="1200" dirty="0"/>
              <a:t>, </a:t>
            </a:r>
            <a:r>
              <a:rPr lang="en-US" sz="1200" dirty="0" err="1"/>
              <a:t>Shusen</a:t>
            </a:r>
            <a:r>
              <a:rPr lang="en-US" sz="1200" dirty="0"/>
              <a:t> Liu, </a:t>
            </a:r>
            <a:r>
              <a:rPr lang="en-US" sz="1200" dirty="0" err="1"/>
              <a:t>Bei</a:t>
            </a:r>
            <a:r>
              <a:rPr lang="en-US" sz="1200" dirty="0"/>
              <a:t> Wang, Valerio </a:t>
            </a:r>
            <a:r>
              <a:rPr lang="en-US" sz="1200" dirty="0" err="1"/>
              <a:t>Pascucci</a:t>
            </a:r>
            <a:r>
              <a:rPr lang="en-US" sz="1200" dirty="0"/>
              <a:t>, Peer-</a:t>
            </a:r>
            <a:r>
              <a:rPr lang="en-US" sz="1200" dirty="0" err="1"/>
              <a:t>Timo</a:t>
            </a:r>
            <a:r>
              <a:rPr lang="en-US" sz="1200" dirty="0"/>
              <a:t> Bremer, Diego </a:t>
            </a:r>
            <a:r>
              <a:rPr lang="en-US" sz="1200" dirty="0" err="1"/>
              <a:t>Mandelli</a:t>
            </a:r>
            <a:r>
              <a:rPr lang="en-US" sz="1200" dirty="0"/>
              <a:t> and Curtis Smith. Probabilistic Safety Assessment &amp; Management conference (PSAM), 2014.  Extended Journal version: Reliability Engineering &amp; System Safety (RESS), 2015.</a:t>
            </a:r>
          </a:p>
          <a:p>
            <a:pPr marL="460375" indent="-460375"/>
            <a:r>
              <a:rPr lang="en-US" sz="1200" dirty="0"/>
              <a:t>Topology-Based Active Learning.</a:t>
            </a:r>
          </a:p>
          <a:p>
            <a:pPr marL="460375" indent="-460375"/>
            <a:r>
              <a:rPr lang="en-US" sz="1200" b="1" dirty="0">
                <a:solidFill>
                  <a:schemeClr val="accent2">
                    <a:lumMod val="75000"/>
                  </a:schemeClr>
                </a:solidFill>
              </a:rPr>
              <a:t>	Dan </a:t>
            </a:r>
            <a:r>
              <a:rPr lang="en-US" sz="1200" b="1" dirty="0" err="1">
                <a:solidFill>
                  <a:schemeClr val="accent2">
                    <a:lumMod val="75000"/>
                  </a:schemeClr>
                </a:solidFill>
              </a:rPr>
              <a:t>Maljovec</a:t>
            </a:r>
            <a:r>
              <a:rPr lang="en-US" sz="1200" dirty="0"/>
              <a:t>, </a:t>
            </a:r>
            <a:r>
              <a:rPr lang="en-US" sz="1200" dirty="0" err="1"/>
              <a:t>Bei</a:t>
            </a:r>
            <a:r>
              <a:rPr lang="en-US" sz="1200" dirty="0"/>
              <a:t> Wang, John Moeller, and Valerio </a:t>
            </a:r>
            <a:r>
              <a:rPr lang="en-US" sz="1200" dirty="0" err="1"/>
              <a:t>Pascucci</a:t>
            </a:r>
            <a:br>
              <a:rPr lang="en-US" sz="1200" dirty="0"/>
            </a:br>
            <a:r>
              <a:rPr lang="en-US" sz="1200" dirty="0"/>
              <a:t>SCI Technical Report UUSCI-2014-00, 2014.</a:t>
            </a:r>
          </a:p>
          <a:p>
            <a:pPr marL="460375" indent="-460375"/>
            <a:r>
              <a:rPr lang="en-US" sz="1200" dirty="0"/>
              <a:t>Analyzing Dynamic Probabilistic Risk Assessment Data through Clustering.</a:t>
            </a:r>
          </a:p>
          <a:p>
            <a:pPr marL="460375" indent="-460375"/>
            <a:r>
              <a:rPr lang="en-US" sz="1200" b="1" dirty="0">
                <a:solidFill>
                  <a:schemeClr val="accent2">
                    <a:lumMod val="75000"/>
                  </a:schemeClr>
                </a:solidFill>
              </a:rPr>
              <a:t>	Dan </a:t>
            </a:r>
            <a:r>
              <a:rPr lang="en-US" sz="1200" b="1" dirty="0" err="1">
                <a:solidFill>
                  <a:schemeClr val="accent2">
                    <a:lumMod val="75000"/>
                  </a:schemeClr>
                </a:solidFill>
              </a:rPr>
              <a:t>Maljovec</a:t>
            </a:r>
            <a:r>
              <a:rPr lang="en-US" sz="1200" dirty="0"/>
              <a:t>, </a:t>
            </a:r>
            <a:r>
              <a:rPr lang="en-US" sz="1200" dirty="0" err="1"/>
              <a:t>Bei</a:t>
            </a:r>
            <a:r>
              <a:rPr lang="en-US" sz="1200" dirty="0"/>
              <a:t> Wang, Diego </a:t>
            </a:r>
            <a:r>
              <a:rPr lang="en-US" sz="1200" dirty="0" err="1"/>
              <a:t>Mandelli</a:t>
            </a:r>
            <a:r>
              <a:rPr lang="en-US" sz="1200" dirty="0"/>
              <a:t>, Peer-</a:t>
            </a:r>
            <a:r>
              <a:rPr lang="en-US" sz="1200" dirty="0" err="1"/>
              <a:t>Timo</a:t>
            </a:r>
            <a:r>
              <a:rPr lang="en-US" sz="1200" dirty="0"/>
              <a:t> Bremer, and Valerio </a:t>
            </a:r>
            <a:r>
              <a:rPr lang="en-US" sz="1200" dirty="0" err="1"/>
              <a:t>Pascucci</a:t>
            </a:r>
            <a:r>
              <a:rPr lang="en-US" sz="1200" dirty="0"/>
              <a:t>. International Topical Meeting on Probabilistic Safety Assessment and Analysis (PSA), 2013.</a:t>
            </a:r>
          </a:p>
          <a:p>
            <a:pPr marL="460375" indent="-460375"/>
            <a:r>
              <a:rPr lang="en-US" sz="1200" dirty="0"/>
              <a:t>Adaptive Sampling Algorithms for Probabilistic Risk Assessment of Nuclear Simulations.</a:t>
            </a:r>
          </a:p>
          <a:p>
            <a:pPr marL="460375" indent="-460375"/>
            <a:r>
              <a:rPr lang="en-US" sz="1200" b="1" dirty="0">
                <a:solidFill>
                  <a:schemeClr val="accent2">
                    <a:lumMod val="75000"/>
                  </a:schemeClr>
                </a:solidFill>
              </a:rPr>
              <a:t>	Dan </a:t>
            </a:r>
            <a:r>
              <a:rPr lang="en-US" sz="1200" b="1" dirty="0" err="1">
                <a:solidFill>
                  <a:schemeClr val="accent2">
                    <a:lumMod val="75000"/>
                  </a:schemeClr>
                </a:solidFill>
              </a:rPr>
              <a:t>Maljovec</a:t>
            </a:r>
            <a:r>
              <a:rPr lang="en-US" sz="1200" dirty="0"/>
              <a:t>, </a:t>
            </a:r>
            <a:r>
              <a:rPr lang="en-US" sz="1200" dirty="0" err="1"/>
              <a:t>Bei</a:t>
            </a:r>
            <a:r>
              <a:rPr lang="en-US" sz="1200" dirty="0"/>
              <a:t> Wang, Diego </a:t>
            </a:r>
            <a:r>
              <a:rPr lang="en-US" sz="1200" dirty="0" err="1"/>
              <a:t>Mandelli</a:t>
            </a:r>
            <a:r>
              <a:rPr lang="en-US" sz="1200" dirty="0"/>
              <a:t>, Peer-</a:t>
            </a:r>
            <a:r>
              <a:rPr lang="en-US" sz="1200" dirty="0" err="1"/>
              <a:t>Timo</a:t>
            </a:r>
            <a:r>
              <a:rPr lang="en-US" sz="1200" dirty="0"/>
              <a:t> Bremer, and Valerio </a:t>
            </a:r>
            <a:r>
              <a:rPr lang="en-US" sz="1200" dirty="0" err="1"/>
              <a:t>Pascucci</a:t>
            </a:r>
            <a:r>
              <a:rPr lang="en-US" sz="1200" dirty="0"/>
              <a:t>. International Topical Meeting on Probabilistic Safety Assessment and Analysis (PSA), 2013.</a:t>
            </a:r>
          </a:p>
          <a:p>
            <a:pPr marL="460375" indent="-460375"/>
            <a:r>
              <a:rPr lang="en-US" sz="1200" b="1" i="1" dirty="0"/>
              <a:t>	*First Runner-up for Best Student Paper Award</a:t>
            </a:r>
            <a:endParaRPr lang="en-US" sz="1200" dirty="0"/>
          </a:p>
          <a:p>
            <a:pPr marL="460375" indent="-460375"/>
            <a:r>
              <a:rPr lang="en-US" sz="1200" dirty="0"/>
              <a:t>Exploration of High-Dimensional Scalar Function for Nuclear Reactor Safety Analysis and Visualization.</a:t>
            </a:r>
          </a:p>
          <a:p>
            <a:pPr marL="460375" indent="-460375"/>
            <a:r>
              <a:rPr lang="en-US" sz="1200" b="1" dirty="0">
                <a:solidFill>
                  <a:schemeClr val="accent2">
                    <a:lumMod val="75000"/>
                  </a:schemeClr>
                </a:solidFill>
              </a:rPr>
              <a:t>	Dan </a:t>
            </a:r>
            <a:r>
              <a:rPr lang="en-US" sz="1200" b="1" dirty="0" err="1">
                <a:solidFill>
                  <a:schemeClr val="accent2">
                    <a:lumMod val="75000"/>
                  </a:schemeClr>
                </a:solidFill>
              </a:rPr>
              <a:t>Maljovec</a:t>
            </a:r>
            <a:r>
              <a:rPr lang="en-US" sz="1200" dirty="0"/>
              <a:t>, </a:t>
            </a:r>
            <a:r>
              <a:rPr lang="en-US" sz="1200" dirty="0" err="1"/>
              <a:t>Bei</a:t>
            </a:r>
            <a:r>
              <a:rPr lang="en-US" sz="1200" dirty="0"/>
              <a:t> Wang, Valerio </a:t>
            </a:r>
            <a:r>
              <a:rPr lang="en-US" sz="1200" dirty="0" err="1"/>
              <a:t>Pascucci</a:t>
            </a:r>
            <a:r>
              <a:rPr lang="en-US" sz="1200" dirty="0"/>
              <a:t>, Peer-</a:t>
            </a:r>
            <a:r>
              <a:rPr lang="en-US" sz="1200" dirty="0" err="1"/>
              <a:t>Timo</a:t>
            </a:r>
            <a:r>
              <a:rPr lang="en-US" sz="1200" dirty="0"/>
              <a:t> Bremer, Michael </a:t>
            </a:r>
            <a:r>
              <a:rPr lang="en-US" sz="1200" dirty="0" err="1"/>
              <a:t>Pernice</a:t>
            </a:r>
            <a:r>
              <a:rPr lang="en-US" sz="1200" dirty="0"/>
              <a:t>, Diego </a:t>
            </a:r>
            <a:r>
              <a:rPr lang="en-US" sz="1200" dirty="0" err="1"/>
              <a:t>Mandelli</a:t>
            </a:r>
            <a:r>
              <a:rPr lang="en-US" sz="1200" dirty="0"/>
              <a:t>, and Robert </a:t>
            </a:r>
            <a:r>
              <a:rPr lang="en-US" sz="1200" dirty="0" err="1"/>
              <a:t>Nourgaliev</a:t>
            </a:r>
            <a:r>
              <a:rPr lang="en-US" sz="1200" dirty="0"/>
              <a:t>, in Proceeding of M&amp;C 2013 International Topical Meeting on Mathematics and Computation, CD-ROM, American Nuclear Society, LaGrange Park, IL, 2013.</a:t>
            </a:r>
          </a:p>
          <a:p>
            <a:pPr marL="460375" indent="-460375"/>
            <a:r>
              <a:rPr lang="en-US" sz="1200" dirty="0"/>
              <a:t>A Comparative Study of Morse Complex Approximation Using Different Neighborhood Graphs. </a:t>
            </a:r>
            <a:br>
              <a:rPr lang="en-US" sz="1200" dirty="0"/>
            </a:br>
            <a:r>
              <a:rPr lang="en-US" sz="1200" b="1" dirty="0">
                <a:solidFill>
                  <a:schemeClr val="accent2">
                    <a:lumMod val="75000"/>
                  </a:schemeClr>
                </a:solidFill>
              </a:rPr>
              <a:t>Dan </a:t>
            </a:r>
            <a:r>
              <a:rPr lang="en-US" sz="1200" b="1" dirty="0" err="1">
                <a:solidFill>
                  <a:schemeClr val="accent2">
                    <a:lumMod val="75000"/>
                  </a:schemeClr>
                </a:solidFill>
              </a:rPr>
              <a:t>Maljovec</a:t>
            </a:r>
            <a:r>
              <a:rPr lang="en-US" sz="1200" dirty="0"/>
              <a:t>, </a:t>
            </a:r>
            <a:r>
              <a:rPr lang="en-US" sz="1200" dirty="0" err="1"/>
              <a:t>Avishek</a:t>
            </a:r>
            <a:r>
              <a:rPr lang="en-US" sz="1200" dirty="0"/>
              <a:t> </a:t>
            </a:r>
            <a:r>
              <a:rPr lang="en-US" sz="1200" dirty="0" err="1"/>
              <a:t>Saha</a:t>
            </a:r>
            <a:r>
              <a:rPr lang="en-US" sz="1200" dirty="0"/>
              <a:t>, Peter Lindstrom, Peer-</a:t>
            </a:r>
            <a:r>
              <a:rPr lang="en-US" sz="1200" dirty="0" err="1"/>
              <a:t>Timo</a:t>
            </a:r>
            <a:r>
              <a:rPr lang="en-US" sz="1200" dirty="0"/>
              <a:t> Bremer, </a:t>
            </a:r>
            <a:r>
              <a:rPr lang="en-US" sz="1200" dirty="0" err="1"/>
              <a:t>Bei</a:t>
            </a:r>
            <a:r>
              <a:rPr lang="en-US" sz="1200" dirty="0"/>
              <a:t> Wang, Carlos Correa, and Valerio </a:t>
            </a:r>
            <a:r>
              <a:rPr lang="en-US" sz="1200" dirty="0" err="1"/>
              <a:t>Pascucci</a:t>
            </a:r>
            <a:r>
              <a:rPr lang="en-US" sz="1200" dirty="0"/>
              <a:t>. </a:t>
            </a:r>
            <a:br>
              <a:rPr lang="en-US" sz="1200" dirty="0"/>
            </a:br>
            <a:r>
              <a:rPr lang="en-US" sz="1200" i="1" dirty="0"/>
              <a:t>Topology-Based Methods in Visualization (</a:t>
            </a:r>
            <a:r>
              <a:rPr lang="en-US" sz="1200" i="1" dirty="0" err="1"/>
              <a:t>TopoInVis</a:t>
            </a:r>
            <a:r>
              <a:rPr lang="en-US" sz="1200" i="1" dirty="0"/>
              <a:t>)</a:t>
            </a:r>
            <a:r>
              <a:rPr lang="en-US" sz="1200" dirty="0"/>
              <a:t>, 2013. </a:t>
            </a:r>
          </a:p>
          <a:p>
            <a:pPr marL="460375" indent="-460375"/>
            <a:r>
              <a:rPr lang="en-US" sz="1200" dirty="0"/>
              <a:t>Adaptive Sampling with Topological Scores.</a:t>
            </a:r>
          </a:p>
          <a:p>
            <a:pPr marL="460375" indent="-460375"/>
            <a:r>
              <a:rPr lang="en-US" sz="1200" b="1" dirty="0">
                <a:solidFill>
                  <a:schemeClr val="accent2">
                    <a:lumMod val="75000"/>
                  </a:schemeClr>
                </a:solidFill>
              </a:rPr>
              <a:t>	Dan </a:t>
            </a:r>
            <a:r>
              <a:rPr lang="en-US" sz="1200" b="1" dirty="0" err="1">
                <a:solidFill>
                  <a:schemeClr val="accent2">
                    <a:lumMod val="75000"/>
                  </a:schemeClr>
                </a:solidFill>
              </a:rPr>
              <a:t>Maljovec</a:t>
            </a:r>
            <a:r>
              <a:rPr lang="en-US" sz="1200" dirty="0"/>
              <a:t>, </a:t>
            </a:r>
            <a:r>
              <a:rPr lang="en-US" sz="1200" dirty="0" err="1"/>
              <a:t>Bei</a:t>
            </a:r>
            <a:r>
              <a:rPr lang="en-US" sz="1200" dirty="0"/>
              <a:t> Wang, Ana </a:t>
            </a:r>
            <a:r>
              <a:rPr lang="en-US" sz="1200" dirty="0" err="1"/>
              <a:t>Kupresanin</a:t>
            </a:r>
            <a:r>
              <a:rPr lang="en-US" sz="1200" dirty="0"/>
              <a:t>, </a:t>
            </a:r>
            <a:r>
              <a:rPr lang="en-US" sz="1200" dirty="0" err="1"/>
              <a:t>Gardar</a:t>
            </a:r>
            <a:r>
              <a:rPr lang="en-US" sz="1200" dirty="0"/>
              <a:t> </a:t>
            </a:r>
            <a:r>
              <a:rPr lang="en-US" sz="1200" dirty="0" err="1"/>
              <a:t>Johannesson</a:t>
            </a:r>
            <a:r>
              <a:rPr lang="en-US" sz="1200" dirty="0"/>
              <a:t>, Valerio </a:t>
            </a:r>
            <a:r>
              <a:rPr lang="en-US" sz="1200" dirty="0" err="1"/>
              <a:t>Pascucci</a:t>
            </a:r>
            <a:r>
              <a:rPr lang="en-US" sz="1200" dirty="0"/>
              <a:t>, and Peer-</a:t>
            </a:r>
            <a:r>
              <a:rPr lang="en-US" sz="1200" dirty="0" err="1"/>
              <a:t>Timo</a:t>
            </a:r>
            <a:r>
              <a:rPr lang="en-US" sz="1200" dirty="0"/>
              <a:t> Bremer. Working with Uncertainty Workshop at IEEE </a:t>
            </a:r>
            <a:r>
              <a:rPr lang="en-US" sz="1200" dirty="0" err="1"/>
              <a:t>VisWeek</a:t>
            </a:r>
            <a:r>
              <a:rPr lang="en-US" sz="1200" dirty="0"/>
              <a:t>, 2011. International Journal for Uncertainty Quantification, 3(2), pages 119-141, 2013.</a:t>
            </a:r>
          </a:p>
        </p:txBody>
      </p:sp>
      <p:sp>
        <p:nvSpPr>
          <p:cNvPr id="10" name="Rectangle 9">
            <a:extLst>
              <a:ext uri="{FF2B5EF4-FFF2-40B4-BE49-F238E27FC236}">
                <a16:creationId xmlns:a16="http://schemas.microsoft.com/office/drawing/2014/main" id="{CF8CD0DB-F439-4717-B189-C4CA1599382E}"/>
              </a:ext>
            </a:extLst>
          </p:cNvPr>
          <p:cNvSpPr/>
          <p:nvPr/>
        </p:nvSpPr>
        <p:spPr>
          <a:xfrm>
            <a:off x="0" y="1603258"/>
            <a:ext cx="9144000" cy="3939540"/>
          </a:xfrm>
          <a:prstGeom prst="rect">
            <a:avLst/>
          </a:prstGeom>
          <a:noFill/>
        </p:spPr>
        <p:txBody>
          <a:bodyPr wrap="square" lIns="91440" tIns="45720" rIns="91440" bIns="45720">
            <a:spAutoFit/>
          </a:bodyPr>
          <a:lstStyle/>
          <a:p>
            <a:pPr marL="1085850" lvl="1" indent="-457200" algn="ctr">
              <a:spcBef>
                <a:spcPts val="0"/>
              </a:spcBef>
            </a:pPr>
            <a:r>
              <a:rPr lang="en-US" sz="5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Establish Credibility:</a:t>
            </a:r>
          </a:p>
          <a:p>
            <a:pPr marL="1485900" lvl="1" indent="-857250">
              <a:spcBef>
                <a:spcPts val="0"/>
              </a:spcBef>
              <a:buFont typeface="Arial" panose="020B0604020202020204" pitchFamily="34" charset="0"/>
              <a:buChar char="•"/>
            </a:pPr>
            <a:r>
              <a:rPr lang="en-US" sz="5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Pubs</a:t>
            </a:r>
          </a:p>
          <a:p>
            <a:pPr marL="1485900" lvl="1" indent="-857250">
              <a:spcBef>
                <a:spcPts val="0"/>
              </a:spcBef>
              <a:buFont typeface="Arial" panose="020B0604020202020204" pitchFamily="34" charset="0"/>
              <a:buChar char="•"/>
            </a:pPr>
            <a:r>
              <a:rPr lang="en-US" sz="5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OSS</a:t>
            </a:r>
          </a:p>
          <a:p>
            <a:pPr marL="1485900" lvl="1" indent="-857250">
              <a:spcBef>
                <a:spcPts val="0"/>
              </a:spcBef>
              <a:buFont typeface="Arial" panose="020B0604020202020204" pitchFamily="34" charset="0"/>
              <a:buChar char="•"/>
            </a:pPr>
            <a:r>
              <a:rPr lang="en-US" sz="5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Who is using what you have done</a:t>
            </a:r>
            <a:endParaRPr lang="en-US" sz="5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441678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P spid="7" grpId="0" animBg="1"/>
      <p:bldP spid="8" grpId="0" animBg="1"/>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Explore:</a:t>
            </a:r>
          </a:p>
        </p:txBody>
      </p:sp>
      <p:sp>
        <p:nvSpPr>
          <p:cNvPr id="3" name="Content Placeholder 2"/>
          <p:cNvSpPr>
            <a:spLocks noGrp="1"/>
          </p:cNvSpPr>
          <p:nvPr>
            <p:ph idx="1"/>
          </p:nvPr>
        </p:nvSpPr>
        <p:spPr>
          <a:xfrm>
            <a:off x="0" y="704852"/>
            <a:ext cx="9144000" cy="6153148"/>
          </a:xfrm>
        </p:spPr>
        <p:txBody>
          <a:bodyPr>
            <a:normAutofit/>
          </a:bodyPr>
          <a:lstStyle/>
          <a:p>
            <a:pPr marL="457200" lvl="1" indent="0">
              <a:buNone/>
            </a:pP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30</a:t>
            </a:fld>
            <a:endParaRPr lang="en-US"/>
          </a:p>
        </p:txBody>
      </p:sp>
    </p:spTree>
    <p:extLst>
      <p:ext uri="{BB962C8B-B14F-4D97-AF65-F5344CB8AC3E}">
        <p14:creationId xmlns:p14="http://schemas.microsoft.com/office/powerpoint/2010/main" val="3307176104"/>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3790" y="704850"/>
            <a:ext cx="4570210" cy="6153149"/>
          </a:xfrm>
        </p:spPr>
        <p:txBody>
          <a:bodyPr>
            <a:normAutofit/>
          </a:bodyPr>
          <a:lstStyle/>
          <a:p>
            <a:pPr lvl="1"/>
            <a:endParaRPr lang="en-US" dirty="0"/>
          </a:p>
          <a:p>
            <a:pPr lvl="2"/>
            <a:endParaRPr lang="en-US" dirty="0"/>
          </a:p>
          <a:p>
            <a:pPr lvl="2"/>
            <a:endParaRPr lang="en-US" dirty="0"/>
          </a:p>
          <a:p>
            <a:pPr marL="914400" lvl="2" indent="0">
              <a:buNone/>
            </a:pPr>
            <a:endParaRPr lang="en-US" dirty="0"/>
          </a:p>
          <a:p>
            <a:pPr marL="457200" lvl="1" indent="0">
              <a:buNone/>
            </a:pPr>
            <a:r>
              <a:rPr lang="en-US" dirty="0"/>
              <a:t>Proposed solutions:</a:t>
            </a:r>
          </a:p>
          <a:p>
            <a:pPr lvl="2"/>
            <a:r>
              <a:rPr lang="en-US" dirty="0"/>
              <a:t>Structured sensitivity analysis</a:t>
            </a:r>
          </a:p>
          <a:p>
            <a:pPr lvl="2"/>
            <a:r>
              <a:rPr lang="en-US" dirty="0"/>
              <a:t>Approximation errors</a:t>
            </a:r>
          </a:p>
          <a:p>
            <a:pPr lvl="2"/>
            <a:r>
              <a:rPr lang="en-US" dirty="0"/>
              <a:t>Interactive Morse-</a:t>
            </a:r>
            <a:r>
              <a:rPr lang="en-US" dirty="0" err="1"/>
              <a:t>Smale</a:t>
            </a:r>
            <a:r>
              <a:rPr lang="en-US" dirty="0"/>
              <a:t> complex</a:t>
            </a:r>
          </a:p>
        </p:txBody>
      </p:sp>
      <p:sp>
        <p:nvSpPr>
          <p:cNvPr id="2" name="Slide Number Placeholder 1"/>
          <p:cNvSpPr>
            <a:spLocks noGrp="1"/>
          </p:cNvSpPr>
          <p:nvPr>
            <p:ph type="sldNum" sz="quarter" idx="12"/>
          </p:nvPr>
        </p:nvSpPr>
        <p:spPr/>
        <p:txBody>
          <a:bodyPr/>
          <a:lstStyle/>
          <a:p>
            <a:fld id="{0C9D9FE6-5D08-3B48-9104-2B1B3E27A71F}" type="slidenum">
              <a:rPr lang="en-US" smtClean="0"/>
              <a:t>31</a:t>
            </a:fld>
            <a:endParaRPr lang="en-US"/>
          </a:p>
        </p:txBody>
      </p:sp>
      <p:grpSp>
        <p:nvGrpSpPr>
          <p:cNvPr id="10" name="Group 9"/>
          <p:cNvGrpSpPr/>
          <p:nvPr/>
        </p:nvGrpSpPr>
        <p:grpSpPr>
          <a:xfrm>
            <a:off x="-625789" y="970135"/>
            <a:ext cx="6049108" cy="5452314"/>
            <a:chOff x="-625789" y="895725"/>
            <a:chExt cx="6049108" cy="5452314"/>
          </a:xfrm>
        </p:grpSpPr>
        <p:graphicFrame>
          <p:nvGraphicFramePr>
            <p:cNvPr id="11" name="Diagram 10"/>
            <p:cNvGraphicFramePr/>
            <p:nvPr>
              <p:extLst>
                <p:ext uri="{D42A27DB-BD31-4B8C-83A1-F6EECF244321}">
                  <p14:modId xmlns:p14="http://schemas.microsoft.com/office/powerpoint/2010/main" val="2710940850"/>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13" name="Rectangle 12"/>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Enhanced Approximation or Theory</a:t>
              </a:r>
            </a:p>
          </p:txBody>
        </p:sp>
        <p:sp>
          <p:nvSpPr>
            <p:cNvPr id="14" name="Down Arrow 13"/>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Analyze: Overview</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500"/>
                                        <p:tgtEl>
                                          <p:spTgt spid="1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5" end="5"/>
                                            </p:txEl>
                                          </p:spTgt>
                                        </p:tgtEl>
                                        <p:attrNameLst>
                                          <p:attrName>style.visibility</p:attrName>
                                        </p:attrNameLst>
                                      </p:cBhvr>
                                      <p:to>
                                        <p:strVal val="visible"/>
                                      </p:to>
                                    </p:set>
                                    <p:animEffect transition="in" filter="fade">
                                      <p:cBhvr>
                                        <p:cTn id="10" dur="500"/>
                                        <p:tgtEl>
                                          <p:spTgt spid="1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animEffect transition="in" filter="fade">
                                      <p:cBhvr>
                                        <p:cTn id="13" dur="500"/>
                                        <p:tgtEl>
                                          <p:spTgt spid="17">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7" end="7"/>
                                            </p:txEl>
                                          </p:spTgt>
                                        </p:tgtEl>
                                        <p:attrNameLst>
                                          <p:attrName>style.visibility</p:attrName>
                                        </p:attrNameLst>
                                      </p:cBhvr>
                                      <p:to>
                                        <p:strVal val="visible"/>
                                      </p:to>
                                    </p:set>
                                    <p:animEffect transition="in" filter="fade">
                                      <p:cBhvr>
                                        <p:cTn id="16"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32</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Analyze: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700" dirty="0"/>
              <a:t>Analyze: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33</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34</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Analyze: Structured SA in RAVEN</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normAutofit fontScale="90000"/>
          </a:bodyPr>
          <a:lstStyle/>
          <a:p>
            <a:r>
              <a:rPr lang="en-US" dirty="0"/>
              <a:t>Analyze: SA Anomaly for Nuclear Fuel</a:t>
            </a:r>
          </a:p>
        </p:txBody>
      </p:sp>
      <p:sp>
        <p:nvSpPr>
          <p:cNvPr id="4" name="Slide Number Placeholder 3"/>
          <p:cNvSpPr>
            <a:spLocks noGrp="1"/>
          </p:cNvSpPr>
          <p:nvPr>
            <p:ph type="sldNum" sz="quarter" idx="12"/>
          </p:nvPr>
        </p:nvSpPr>
        <p:spPr/>
        <p:txBody>
          <a:bodyPr/>
          <a:lstStyle/>
          <a:p>
            <a:fld id="{0C9D9FE6-5D08-3B48-9104-2B1B3E27A71F}" type="slidenum">
              <a:rPr lang="en-US" smtClean="0"/>
              <a:t>35</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graphicFrame>
        <p:nvGraphicFramePr>
          <p:cNvPr id="16" name="Diagram 15"/>
          <p:cNvGraphicFramePr/>
          <p:nvPr>
            <p:extLst>
              <p:ext uri="{D42A27DB-BD31-4B8C-83A1-F6EECF244321}">
                <p14:modId xmlns:p14="http://schemas.microsoft.com/office/powerpoint/2010/main" val="560052600"/>
              </p:ext>
            </p:extLst>
          </p:nvPr>
        </p:nvGraphicFramePr>
        <p:xfrm>
          <a:off x="2185293" y="3700586"/>
          <a:ext cx="4773414" cy="3027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8" name="Circular Arrow 17"/>
          <p:cNvSpPr/>
          <p:nvPr/>
        </p:nvSpPr>
        <p:spPr>
          <a:xfrm rot="14937634">
            <a:off x="3116212" y="3975276"/>
            <a:ext cx="2876626" cy="3023399"/>
          </a:xfrm>
          <a:prstGeom prst="circularArrow">
            <a:avLst>
              <a:gd name="adj1" fmla="val 12500"/>
              <a:gd name="adj2" fmla="val 1142319"/>
              <a:gd name="adj3" fmla="val 20457681"/>
              <a:gd name="adj4" fmla="val 2903244"/>
              <a:gd name="adj5" fmla="val 12500"/>
            </a:avLst>
          </a:prstGeom>
          <a:solidFill>
            <a:schemeClr val="bg1">
              <a:lumMod val="65000"/>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heel(1)">
                                      <p:cBhvr>
                                        <p:cTn id="4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Graphic spid="16" grpId="0">
        <p:bldAsOne/>
      </p:bldGraphic>
      <p:bldP spid="17" grpId="0" animBg="1"/>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0C9D9FE6-5D08-3B48-9104-2B1B3E27A71F}" type="slidenum">
              <a:rPr lang="en-US" smtClean="0"/>
              <a:t>36</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Analyze:</a:t>
            </a:r>
          </a:p>
        </p:txBody>
      </p:sp>
    </p:spTree>
    <p:extLst>
      <p:ext uri="{BB962C8B-B14F-4D97-AF65-F5344CB8AC3E}">
        <p14:creationId xmlns:p14="http://schemas.microsoft.com/office/powerpoint/2010/main" val="11158570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738279"/>
          </a:xfrm>
          <a:prstGeom prst="rect">
            <a:avLst/>
          </a:prstGeom>
        </p:spPr>
        <p:txBody>
          <a:bodyPr wrap="square">
            <a:spAutoFit/>
          </a:bodyPr>
          <a:lstStyle/>
          <a:p>
            <a:pPr marL="228600" lvl="0">
              <a:lnSpc>
                <a:spcPct val="115000"/>
              </a:lnSpc>
              <a:buClr>
                <a:srgbClr val="000000"/>
              </a:buClr>
            </a:pPr>
            <a:r>
              <a:rPr lang="en-US" sz="2000" dirty="0">
                <a:solidFill>
                  <a:srgbClr val="000000"/>
                </a:solidFill>
              </a:rPr>
              <a:t>Recall the Morse-</a:t>
            </a:r>
            <a:r>
              <a:rPr lang="en-US" sz="2000" dirty="0" err="1">
                <a:solidFill>
                  <a:srgbClr val="000000"/>
                </a:solidFill>
              </a:rPr>
              <a:t>Smale</a:t>
            </a:r>
            <a:r>
              <a:rPr lang="en-US" sz="2000" dirty="0">
                <a:solidFill>
                  <a:srgbClr val="000000"/>
                </a:solidFill>
              </a:rPr>
              <a:t> Complex:</a:t>
            </a:r>
          </a:p>
          <a:p>
            <a:pPr marL="857250" lvl="1" indent="-228600">
              <a:lnSpc>
                <a:spcPct val="115000"/>
              </a:lnSpc>
              <a:buClr>
                <a:srgbClr val="000000"/>
              </a:buClr>
              <a:buFont typeface="Arial"/>
              <a:buChar char="–"/>
            </a:pPr>
            <a:r>
              <a:rPr lang="en-US" dirty="0">
                <a:solidFill>
                  <a:srgbClr val="000000"/>
                </a:solidFill>
              </a:rPr>
              <a:t>What if we do not have a smooth representation?</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37</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Analyze: 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738279"/>
          </a:xfrm>
          <a:prstGeom prst="rect">
            <a:avLst/>
          </a:prstGeom>
        </p:spPr>
        <p:txBody>
          <a:bodyPr wrap="square">
            <a:spAutoFit/>
          </a:bodyPr>
          <a:lstStyle/>
          <a:p>
            <a:pPr marL="228600" lvl="0">
              <a:lnSpc>
                <a:spcPct val="115000"/>
              </a:lnSpc>
              <a:buClr>
                <a:srgbClr val="000000"/>
              </a:buClr>
            </a:pPr>
            <a:r>
              <a:rPr lang="en-US" sz="2000" dirty="0">
                <a:solidFill>
                  <a:srgbClr val="000000"/>
                </a:solidFill>
              </a:rPr>
              <a:t>Recall the Morse-</a:t>
            </a:r>
            <a:r>
              <a:rPr lang="en-US" sz="2000" dirty="0" err="1">
                <a:solidFill>
                  <a:srgbClr val="000000"/>
                </a:solidFill>
              </a:rPr>
              <a:t>Smale</a:t>
            </a:r>
            <a:r>
              <a:rPr lang="en-US" sz="2000" dirty="0">
                <a:solidFill>
                  <a:srgbClr val="000000"/>
                </a:solidFill>
              </a:rPr>
              <a:t> Complex:</a:t>
            </a:r>
          </a:p>
          <a:p>
            <a:pPr marL="857250" lvl="1" indent="-228600">
              <a:lnSpc>
                <a:spcPct val="115000"/>
              </a:lnSpc>
              <a:buClr>
                <a:srgbClr val="000000"/>
              </a:buClr>
              <a:buFont typeface="Arial"/>
              <a:buChar char="–"/>
            </a:pPr>
            <a:r>
              <a:rPr lang="en-US" dirty="0">
                <a:solidFill>
                  <a:srgbClr val="000000"/>
                </a:solidFill>
              </a:rPr>
              <a:t>What if we do not have a smooth representation?</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38</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Analyze: 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738279"/>
          </a:xfrm>
          <a:prstGeom prst="rect">
            <a:avLst/>
          </a:prstGeom>
        </p:spPr>
        <p:txBody>
          <a:bodyPr wrap="square">
            <a:spAutoFit/>
          </a:bodyPr>
          <a:lstStyle/>
          <a:p>
            <a:pPr marL="228600" lvl="0">
              <a:lnSpc>
                <a:spcPct val="115000"/>
              </a:lnSpc>
              <a:buClr>
                <a:srgbClr val="000000"/>
              </a:buClr>
            </a:pPr>
            <a:r>
              <a:rPr lang="en-US" sz="2000" dirty="0">
                <a:solidFill>
                  <a:srgbClr val="000000"/>
                </a:solidFill>
              </a:rPr>
              <a:t>Recall the Morse-</a:t>
            </a:r>
            <a:r>
              <a:rPr lang="en-US" sz="2000" dirty="0" err="1">
                <a:solidFill>
                  <a:srgbClr val="000000"/>
                </a:solidFill>
              </a:rPr>
              <a:t>Smale</a:t>
            </a:r>
            <a:r>
              <a:rPr lang="en-US" sz="2000" dirty="0">
                <a:solidFill>
                  <a:srgbClr val="000000"/>
                </a:solidFill>
              </a:rPr>
              <a:t> Complex:</a:t>
            </a:r>
          </a:p>
          <a:p>
            <a:pPr marL="857250" lvl="1" indent="-228600">
              <a:lnSpc>
                <a:spcPct val="115000"/>
              </a:lnSpc>
              <a:buClr>
                <a:srgbClr val="000000"/>
              </a:buClr>
              <a:buFont typeface="Arial"/>
              <a:buChar char="–"/>
            </a:pPr>
            <a:r>
              <a:rPr lang="en-US" dirty="0">
                <a:solidFill>
                  <a:srgbClr val="000000"/>
                </a:solidFill>
              </a:rPr>
              <a:t>What if we do not have a smooth representation?</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39</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Analyze: 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ext uri="{D42A27DB-BD31-4B8C-83A1-F6EECF244321}">
                <p14:modId xmlns:p14="http://schemas.microsoft.com/office/powerpoint/2010/main" val="2561533759"/>
              </p:ext>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4</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7215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40</a:t>
            </a:fld>
            <a:endParaRPr lang="en-US"/>
          </a:p>
        </p:txBody>
      </p:sp>
      <p:sp>
        <p:nvSpPr>
          <p:cNvPr id="2" name="Title 1"/>
          <p:cNvSpPr>
            <a:spLocks noGrp="1"/>
          </p:cNvSpPr>
          <p:nvPr>
            <p:ph type="title"/>
          </p:nvPr>
        </p:nvSpPr>
        <p:spPr>
          <a:solidFill>
            <a:schemeClr val="accent3"/>
          </a:solidFill>
        </p:spPr>
        <p:txBody>
          <a:bodyPr>
            <a:normAutofit/>
          </a:bodyPr>
          <a:lstStyle/>
          <a:p>
            <a:r>
              <a:rPr lang="en-US" sz="3700" dirty="0"/>
              <a:t>Analyze: Morse-</a:t>
            </a:r>
            <a:r>
              <a:rPr lang="en-US" sz="3700" dirty="0" err="1"/>
              <a:t>Smale</a:t>
            </a:r>
            <a:r>
              <a:rPr lang="en-US" sz="3700" dirty="0"/>
              <a:t> Approximation Errors</a:t>
            </a:r>
          </a:p>
        </p:txBody>
      </p:sp>
      <p:sp>
        <p:nvSpPr>
          <p:cNvPr id="22" name="Title 1">
            <a:extLst>
              <a:ext uri="{FF2B5EF4-FFF2-40B4-BE49-F238E27FC236}">
                <a16:creationId xmlns:a16="http://schemas.microsoft.com/office/drawing/2014/main" id="{ACDF18E1-D17F-4F85-94D0-358D793830C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We Need a Better Data Model</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fade">
                                      <p:cBhvr>
                                        <p:cTn id="15"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41</a:t>
            </a:fld>
            <a:endParaRPr lang="en-US"/>
          </a:p>
        </p:txBody>
      </p:sp>
      <p:sp>
        <p:nvSpPr>
          <p:cNvPr id="2" name="Title 1"/>
          <p:cNvSpPr>
            <a:spLocks noGrp="1"/>
          </p:cNvSpPr>
          <p:nvPr>
            <p:ph type="title"/>
          </p:nvPr>
        </p:nvSpPr>
        <p:spPr>
          <a:solidFill>
            <a:schemeClr val="accent3"/>
          </a:solidFill>
        </p:spPr>
        <p:txBody>
          <a:bodyPr>
            <a:normAutofit/>
          </a:bodyPr>
          <a:lstStyle/>
          <a:p>
            <a:r>
              <a:rPr lang="en-US" sz="3700" dirty="0"/>
              <a:t>Analyze: Morse-</a:t>
            </a:r>
            <a:r>
              <a:rPr lang="en-US" sz="3700" dirty="0" err="1"/>
              <a:t>Smale</a:t>
            </a:r>
            <a:r>
              <a:rPr lang="en-US" sz="3700" dirty="0"/>
              <a:t> Approximation Errors</a:t>
            </a:r>
          </a:p>
        </p:txBody>
      </p:sp>
      <p:sp>
        <p:nvSpPr>
          <p:cNvPr id="22" name="Title 1">
            <a:extLst>
              <a:ext uri="{FF2B5EF4-FFF2-40B4-BE49-F238E27FC236}">
                <a16:creationId xmlns:a16="http://schemas.microsoft.com/office/drawing/2014/main" id="{ACDF18E1-D17F-4F85-94D0-358D793830C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Can We Improve the Graph?</a:t>
            </a:r>
          </a:p>
        </p:txBody>
      </p:sp>
      <p:sp>
        <p:nvSpPr>
          <p:cNvPr id="11" name="Rectangle 10">
            <a:extLst>
              <a:ext uri="{FF2B5EF4-FFF2-40B4-BE49-F238E27FC236}">
                <a16:creationId xmlns:a16="http://schemas.microsoft.com/office/drawing/2014/main" id="{DD6A1D16-1E8A-4F86-9BEA-226AAD445C15}"/>
              </a:ext>
            </a:extLst>
          </p:cNvPr>
          <p:cNvSpPr/>
          <p:nvPr/>
        </p:nvSpPr>
        <p:spPr>
          <a:xfrm>
            <a:off x="0" y="704851"/>
            <a:ext cx="9144000" cy="4844018"/>
          </a:xfrm>
          <a:prstGeom prst="rect">
            <a:avLst/>
          </a:prstGeom>
        </p:spPr>
        <p:txBody>
          <a:bodyPr wrap="square">
            <a:spAutoFit/>
          </a:bodyPr>
          <a:lstStyle/>
          <a:p>
            <a:pPr marL="228600" lvl="0">
              <a:lnSpc>
                <a:spcPct val="115000"/>
              </a:lnSpc>
              <a:buClr>
                <a:srgbClr val="000000"/>
              </a:buClr>
            </a:pPr>
            <a:r>
              <a:rPr lang="en-US" dirty="0">
                <a:solidFill>
                  <a:srgbClr val="000000"/>
                </a:solidFill>
              </a:rPr>
              <a:t>Everything is built off of the NGL library (Correa and Lindstrom) which prunes an empty region graph from a KNN </a:t>
            </a:r>
            <a:r>
              <a:rPr lang="en-US" dirty="0" err="1">
                <a:solidFill>
                  <a:srgbClr val="000000"/>
                </a:solidFill>
              </a:rPr>
              <a:t>supergraph</a:t>
            </a:r>
            <a:endParaRPr lang="en-US" dirty="0">
              <a:solidFill>
                <a:srgbClr val="000000"/>
              </a:solidFill>
            </a:endParaRPr>
          </a:p>
          <a:p>
            <a:pPr marL="228600" lvl="0">
              <a:lnSpc>
                <a:spcPct val="115000"/>
              </a:lnSpc>
              <a:buClr>
                <a:srgbClr val="000000"/>
              </a:buClr>
            </a:pPr>
            <a:endParaRPr lang="en-US" dirty="0">
              <a:solidFill>
                <a:srgbClr val="000000"/>
              </a:solidFill>
            </a:endParaRPr>
          </a:p>
          <a:p>
            <a:pPr marL="514350" indent="-285750">
              <a:lnSpc>
                <a:spcPct val="115000"/>
              </a:lnSpc>
              <a:buClr>
                <a:srgbClr val="000000"/>
              </a:buClr>
              <a:buFont typeface="Arial" panose="020B0604020202020204" pitchFamily="34" charset="0"/>
              <a:buChar char="•"/>
            </a:pPr>
            <a:r>
              <a:rPr lang="en-US" dirty="0">
                <a:solidFill>
                  <a:srgbClr val="000000"/>
                </a:solidFill>
              </a:rPr>
              <a:t>What other graphs can we use?</a:t>
            </a:r>
          </a:p>
          <a:p>
            <a:pPr marL="514350" lvl="0" indent="-285750">
              <a:lnSpc>
                <a:spcPct val="115000"/>
              </a:lnSpc>
              <a:buClr>
                <a:srgbClr val="000000"/>
              </a:buClr>
              <a:buFont typeface="Arial" panose="020B0604020202020204" pitchFamily="34" charset="0"/>
              <a:buChar char="•"/>
            </a:pPr>
            <a:endParaRPr lang="en-US" dirty="0">
              <a:solidFill>
                <a:srgbClr val="000000"/>
              </a:solidFill>
            </a:endParaRPr>
          </a:p>
          <a:p>
            <a:pPr marL="514350" lvl="0" indent="-285750">
              <a:lnSpc>
                <a:spcPct val="115000"/>
              </a:lnSpc>
              <a:buClr>
                <a:srgbClr val="000000"/>
              </a:buClr>
              <a:buFont typeface="Arial" panose="020B0604020202020204" pitchFamily="34" charset="0"/>
              <a:buChar char="•"/>
            </a:pPr>
            <a:endParaRPr lang="en-US" dirty="0">
              <a:solidFill>
                <a:srgbClr val="000000"/>
              </a:solidFill>
            </a:endParaRPr>
          </a:p>
          <a:p>
            <a:pPr marL="228600" lvl="0">
              <a:lnSpc>
                <a:spcPct val="115000"/>
              </a:lnSpc>
              <a:buClr>
                <a:srgbClr val="000000"/>
              </a:buClr>
            </a:pPr>
            <a:endParaRPr lang="en-US" dirty="0">
              <a:solidFill>
                <a:srgbClr val="000000"/>
              </a:solidFill>
            </a:endParaRPr>
          </a:p>
          <a:p>
            <a:pPr marL="228600" lvl="0">
              <a:lnSpc>
                <a:spcPct val="115000"/>
              </a:lnSpc>
              <a:buClr>
                <a:srgbClr val="000000"/>
              </a:buClr>
            </a:pPr>
            <a:endParaRPr lang="en-US" dirty="0">
              <a:solidFill>
                <a:srgbClr val="000000"/>
              </a:solidFill>
            </a:endParaRPr>
          </a:p>
          <a:p>
            <a:pPr marL="514350" indent="-285750">
              <a:lnSpc>
                <a:spcPct val="115000"/>
              </a:lnSpc>
              <a:buClr>
                <a:srgbClr val="000000"/>
              </a:buClr>
              <a:buFont typeface="Arial" panose="020B0604020202020204" pitchFamily="34" charset="0"/>
              <a:buChar char="•"/>
            </a:pPr>
            <a:r>
              <a:rPr lang="en-US" dirty="0">
                <a:solidFill>
                  <a:srgbClr val="000000"/>
                </a:solidFill>
              </a:rPr>
              <a:t>Scalability?</a:t>
            </a:r>
          </a:p>
          <a:p>
            <a:pPr marL="514350" indent="-285750">
              <a:lnSpc>
                <a:spcPct val="115000"/>
              </a:lnSpc>
              <a:buClr>
                <a:srgbClr val="000000"/>
              </a:buClr>
              <a:buFont typeface="Arial" panose="020B0604020202020204" pitchFamily="34" charset="0"/>
              <a:buChar char="•"/>
            </a:pPr>
            <a:endParaRPr lang="en-US" dirty="0">
              <a:solidFill>
                <a:srgbClr val="000000"/>
              </a:solidFill>
            </a:endParaRPr>
          </a:p>
          <a:p>
            <a:pPr marL="514350" indent="-285750">
              <a:lnSpc>
                <a:spcPct val="115000"/>
              </a:lnSpc>
              <a:buClr>
                <a:srgbClr val="000000"/>
              </a:buClr>
              <a:buFont typeface="Arial" panose="020B0604020202020204" pitchFamily="34" charset="0"/>
              <a:buChar char="•"/>
            </a:pPr>
            <a:endParaRPr lang="en-US" dirty="0">
              <a:solidFill>
                <a:srgbClr val="000000"/>
              </a:solidFill>
            </a:endParaRPr>
          </a:p>
          <a:p>
            <a:pPr marL="228600">
              <a:lnSpc>
                <a:spcPct val="115000"/>
              </a:lnSpc>
              <a:buClr>
                <a:srgbClr val="000000"/>
              </a:buClr>
            </a:pPr>
            <a:endParaRPr lang="en-US" dirty="0">
              <a:solidFill>
                <a:srgbClr val="000000"/>
              </a:solidFill>
            </a:endParaRPr>
          </a:p>
          <a:p>
            <a:pPr marL="228600">
              <a:lnSpc>
                <a:spcPct val="115000"/>
              </a:lnSpc>
              <a:buClr>
                <a:srgbClr val="000000"/>
              </a:buClr>
            </a:pPr>
            <a:endParaRPr lang="en-US" dirty="0">
              <a:solidFill>
                <a:srgbClr val="000000"/>
              </a:solidFill>
            </a:endParaRPr>
          </a:p>
          <a:p>
            <a:pPr marL="514350" indent="-285750">
              <a:lnSpc>
                <a:spcPct val="115000"/>
              </a:lnSpc>
              <a:buClr>
                <a:srgbClr val="000000"/>
              </a:buClr>
              <a:buFont typeface="Arial" panose="020B0604020202020204" pitchFamily="34" charset="0"/>
              <a:buChar char="•"/>
            </a:pPr>
            <a:r>
              <a:rPr lang="en-US" dirty="0">
                <a:solidFill>
                  <a:srgbClr val="000000"/>
                </a:solidFill>
              </a:rPr>
              <a:t>What else are these graphs good for?</a:t>
            </a:r>
          </a:p>
          <a:p>
            <a:pPr marL="514350" indent="-285750">
              <a:lnSpc>
                <a:spcPct val="115000"/>
              </a:lnSpc>
              <a:buClr>
                <a:srgbClr val="000000"/>
              </a:buClr>
              <a:buFont typeface="Arial" panose="020B0604020202020204" pitchFamily="34" charset="0"/>
              <a:buChar char="•"/>
            </a:pPr>
            <a:endParaRPr lang="en-US" dirty="0">
              <a:solidFill>
                <a:srgbClr val="000000"/>
              </a:solidFill>
            </a:endParaRPr>
          </a:p>
        </p:txBody>
      </p:sp>
    </p:spTree>
    <p:extLst>
      <p:ext uri="{BB962C8B-B14F-4D97-AF65-F5344CB8AC3E}">
        <p14:creationId xmlns:p14="http://schemas.microsoft.com/office/powerpoint/2010/main" val="2636103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42</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85"/>
                                        </p:tgtEl>
                                        <p:attrNameLst>
                                          <p:attrName>style.visibility</p:attrName>
                                        </p:attrNameLst>
                                      </p:cBhvr>
                                      <p:to>
                                        <p:strVal val="visible"/>
                                      </p:to>
                                    </p:set>
                                    <p:animEffect transition="in" filter="fade">
                                      <p:cBhvr>
                                        <p:cTn id="44" dur="2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P spid="8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36988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400"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Using ANN (</a:t>
            </a:r>
            <a:r>
              <a:rPr lang="en-US" sz="2400" i="1" dirty="0">
                <a:latin typeface="Arial" pitchFamily="34" charset="0"/>
                <a:cs typeface="Arial" pitchFamily="34" charset="0"/>
              </a:rPr>
              <a:t>approximate</a:t>
            </a:r>
            <a:r>
              <a:rPr lang="en-US" sz="2400" dirty="0">
                <a:latin typeface="Arial" pitchFamily="34" charset="0"/>
                <a:cs typeface="Arial" pitchFamily="34" charset="0"/>
              </a:rPr>
              <a:t> </a:t>
            </a:r>
            <a:r>
              <a:rPr lang="en-US" sz="2400" dirty="0" err="1">
                <a:latin typeface="Arial" pitchFamily="34" charset="0"/>
                <a:cs typeface="Arial" pitchFamily="34" charset="0"/>
              </a:rPr>
              <a:t>kNN</a:t>
            </a:r>
            <a:r>
              <a:rPr lang="en-US" sz="2400" dirty="0">
                <a:latin typeface="Arial" pitchFamily="34" charset="0"/>
                <a:cs typeface="Arial" pitchFamily="34" charset="0"/>
              </a:rPr>
              <a:t>) </a:t>
            </a:r>
            <a:r>
              <a:rPr lang="en-US" sz="2000" dirty="0">
                <a:solidFill>
                  <a:schemeClr val="bg1">
                    <a:lumMod val="50000"/>
                  </a:schemeClr>
                </a:solidFill>
              </a:rPr>
              <a:t>Mount and Arya</a:t>
            </a:r>
            <a:r>
              <a:rPr lang="en-US" sz="2000">
                <a:solidFill>
                  <a:schemeClr val="bg1">
                    <a:lumMod val="50000"/>
                  </a:schemeClr>
                </a:solidFill>
              </a:rPr>
              <a:t>, 2010</a:t>
            </a:r>
            <a:endParaRPr lang="en-US" sz="2400" dirty="0">
              <a:solidFill>
                <a:schemeClr val="bg1">
                  <a:lumMod val="50000"/>
                </a:schemeClr>
              </a:solidFill>
              <a:latin typeface="Arial" pitchFamily="34" charset="0"/>
              <a:cs typeface="Arial" pitchFamily="34" charset="0"/>
            </a:endParaRP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43</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chemeClr val="accent2"/>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chemeClr val="accent2"/>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3" end="3"/>
                                            </p:txEl>
                                          </p:spTgt>
                                        </p:tgtEl>
                                        <p:attrNameLst>
                                          <p:attrName>style.visibility</p:attrName>
                                        </p:attrNameLst>
                                      </p:cBhvr>
                                      <p:to>
                                        <p:strVal val="visible"/>
                                      </p:to>
                                    </p:set>
                                    <p:animEffect transition="in" filter="fade">
                                      <p:cBhvr>
                                        <p:cTn id="60" dur="500"/>
                                        <p:tgtEl>
                                          <p:spTgt spid="26">
                                            <p:txEl>
                                              <p:pRg st="3" end="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4" end="4"/>
                                            </p:txEl>
                                          </p:spTgt>
                                        </p:tgtEl>
                                        <p:attrNameLst>
                                          <p:attrName>style.visibility</p:attrName>
                                        </p:attrNameLst>
                                      </p:cBhvr>
                                      <p:to>
                                        <p:strVal val="visible"/>
                                      </p:to>
                                    </p:set>
                                    <p:animEffect transition="in" filter="fade">
                                      <p:cBhvr>
                                        <p:cTn id="63" dur="500"/>
                                        <p:tgtEl>
                                          <p:spTgt spid="26">
                                            <p:txEl>
                                              <p:pRg st="4" end="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6">
                                            <p:txEl>
                                              <p:pRg st="2" end="2"/>
                                            </p:txEl>
                                          </p:spTgt>
                                        </p:tgtEl>
                                        <p:attrNameLst>
                                          <p:attrName>style.visibility</p:attrName>
                                        </p:attrNameLst>
                                      </p:cBhvr>
                                      <p:to>
                                        <p:strVal val="visible"/>
                                      </p:to>
                                    </p:set>
                                    <p:animEffect transition="in" filter="fade">
                                      <p:cBhvr>
                                        <p:cTn id="66" dur="500"/>
                                        <p:tgtEl>
                                          <p:spTgt spid="26">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85"/>
                                        </p:tgtEl>
                                        <p:attrNameLst>
                                          <p:attrName>style.visibility</p:attrName>
                                        </p:attrNameLst>
                                      </p:cBhvr>
                                      <p:to>
                                        <p:strVal val="visible"/>
                                      </p:to>
                                    </p:set>
                                    <p:animEffect transition="in" filter="fade">
                                      <p:cBhvr>
                                        <p:cTn id="71" dur="25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96361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44</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9"/>
                                        </p:tgtEl>
                                        <p:attrNameLst>
                                          <p:attrName>style.visibility</p:attrName>
                                        </p:attrNameLst>
                                      </p:cBhvr>
                                      <p:to>
                                        <p:strVal val="visible"/>
                                      </p:to>
                                    </p:set>
                                    <p:animEffect transition="in" filter="fade">
                                      <p:cBhvr>
                                        <p:cTn id="27" dur="25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P spid="9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88694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45</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500"/>
                                        <p:tgtEl>
                                          <p:spTgt spid="26">
                                            <p:txEl>
                                              <p:pRg st="4" end="4"/>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0"/>
                                        </p:tgtEl>
                                        <p:attrNameLst>
                                          <p:attrName>style.visibility</p:attrName>
                                        </p:attrNameLst>
                                      </p:cBhvr>
                                      <p:to>
                                        <p:strVal val="visible"/>
                                      </p:to>
                                    </p:set>
                                    <p:animEffect transition="in" filter="fade">
                                      <p:cBhvr>
                                        <p:cTn id="33" dur="25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P spid="10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625608"/>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46</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5" end="5"/>
                                            </p:txEl>
                                          </p:spTgt>
                                        </p:tgtEl>
                                        <p:attrNameLst>
                                          <p:attrName>style.visibility</p:attrName>
                                        </p:attrNameLst>
                                      </p:cBhvr>
                                      <p:to>
                                        <p:strVal val="visible"/>
                                      </p:to>
                                    </p:set>
                                    <p:animEffect transition="in" filter="fade">
                                      <p:cBhvr>
                                        <p:cTn id="7" dur="1000"/>
                                        <p:tgtEl>
                                          <p:spTgt spid="26">
                                            <p:txEl>
                                              <p:pRg st="5" end="5"/>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animEffect transition="in" filter="fade">
                                      <p:cBhvr>
                                        <p:cTn id="19" dur="1000"/>
                                        <p:tgtEl>
                                          <p:spTgt spid="26">
                                            <p:txEl>
                                              <p:pRg st="6" end="6"/>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5"/>
                                        </p:tgtEl>
                                        <p:attrNameLst>
                                          <p:attrName>style.visibility</p:attrName>
                                        </p:attrNameLst>
                                      </p:cBhvr>
                                      <p:to>
                                        <p:strVal val="visible"/>
                                      </p:to>
                                    </p:set>
                                    <p:animEffect transition="in" filter="fade">
                                      <p:cBhvr>
                                        <p:cTn id="47" dur="25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P spid="7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324535"/>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a:p>
            <a:pPr marL="800100" lvl="1" indent="-342900">
              <a:spcBef>
                <a:spcPct val="20000"/>
              </a:spcBef>
              <a:defRPr/>
            </a:pPr>
            <a:r>
              <a:rPr lang="en-US" sz="2200" dirty="0">
                <a:latin typeface="Arial" pitchFamily="34" charset="0"/>
                <a:cs typeface="Arial" pitchFamily="34" charset="0"/>
              </a:rPr>
              <a:t>Relaxed </a:t>
            </a: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dirty="0">
                <a:latin typeface="Arial" pitchFamily="34" charset="0"/>
                <a:cs typeface="Arial" pitchFamily="34" charset="0"/>
              </a:rPr>
              <a:t>Relaxed Gabriel Graph</a:t>
            </a:r>
          </a:p>
          <a:p>
            <a:pPr marL="800100" lvl="1" indent="-342900">
              <a:spcBef>
                <a:spcPct val="20000"/>
              </a:spcBef>
              <a:defRPr/>
            </a:pPr>
            <a:r>
              <a:rPr lang="en-US" sz="2200" dirty="0">
                <a:latin typeface="Arial" pitchFamily="34" charset="0"/>
                <a:cs typeface="Arial" pitchFamily="34" charset="0"/>
              </a:rPr>
              <a:t>Relaxed 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n-US" sz="2200" dirty="0">
                <a:latin typeface="Arial" pitchFamily="34" charset="0"/>
                <a:cs typeface="Arial" pitchFamily="34" charset="0"/>
              </a:rPr>
              <a:t>Relaxed</a:t>
            </a:r>
            <a:r>
              <a:rPr lang="en-US" sz="2200" i="1" dirty="0">
                <a:latin typeface="Arial" pitchFamily="34" charset="0"/>
                <a:cs typeface="Arial" pitchFamily="34" charset="0"/>
              </a:rPr>
              <a:t> </a:t>
            </a:r>
            <a:r>
              <a:rPr lang="en-US" sz="2200" dirty="0">
                <a:latin typeface="Arial" pitchFamily="34" charset="0"/>
                <a:cs typeface="Arial" pitchFamily="34" charset="0"/>
              </a:rPr>
              <a:t>Relative Neighbor Graph</a:t>
            </a: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47</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grpId="0" nodeType="click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fade">
                                      <p:cBhvr>
                                        <p:cTn id="73" dur="25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P spid="82"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48</a:t>
            </a:fld>
            <a:endParaRPr lang="en-US"/>
          </a:p>
        </p:txBody>
      </p:sp>
      <p:sp>
        <p:nvSpPr>
          <p:cNvPr id="2" name="Title 1"/>
          <p:cNvSpPr>
            <a:spLocks noGrp="1"/>
          </p:cNvSpPr>
          <p:nvPr>
            <p:ph type="title"/>
          </p:nvPr>
        </p:nvSpPr>
        <p:spPr>
          <a:solidFill>
            <a:schemeClr val="accent3"/>
          </a:solidFill>
        </p:spPr>
        <p:txBody>
          <a:bodyPr>
            <a:normAutofit/>
          </a:bodyPr>
          <a:lstStyle/>
          <a:p>
            <a:r>
              <a:rPr lang="en-US" sz="3700" dirty="0"/>
              <a:t>Analyze: Morse-</a:t>
            </a:r>
            <a:r>
              <a:rPr lang="en-US" sz="3700" dirty="0" err="1"/>
              <a:t>Smale</a:t>
            </a:r>
            <a:r>
              <a:rPr lang="en-US" sz="3700" dirty="0"/>
              <a:t> Approximation Errors</a:t>
            </a:r>
          </a:p>
        </p:txBody>
      </p:sp>
      <p:sp>
        <p:nvSpPr>
          <p:cNvPr id="22" name="Title 1">
            <a:extLst>
              <a:ext uri="{FF2B5EF4-FFF2-40B4-BE49-F238E27FC236}">
                <a16:creationId xmlns:a16="http://schemas.microsoft.com/office/drawing/2014/main" id="{ACDF18E1-D17F-4F85-94D0-358D793830C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Cone Graphs</a:t>
            </a:r>
          </a:p>
        </p:txBody>
      </p:sp>
    </p:spTree>
    <p:extLst>
      <p:ext uri="{BB962C8B-B14F-4D97-AF65-F5344CB8AC3E}">
        <p14:creationId xmlns:p14="http://schemas.microsoft.com/office/powerpoint/2010/main" val="2754698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49</a:t>
            </a:fld>
            <a:endParaRPr lang="en-US"/>
          </a:p>
        </p:txBody>
      </p:sp>
      <p:sp>
        <p:nvSpPr>
          <p:cNvPr id="2" name="Title 1"/>
          <p:cNvSpPr>
            <a:spLocks noGrp="1"/>
          </p:cNvSpPr>
          <p:nvPr>
            <p:ph type="title"/>
          </p:nvPr>
        </p:nvSpPr>
        <p:spPr>
          <a:solidFill>
            <a:schemeClr val="accent3"/>
          </a:solidFill>
        </p:spPr>
        <p:txBody>
          <a:bodyPr>
            <a:normAutofit/>
          </a:bodyPr>
          <a:lstStyle/>
          <a:p>
            <a:r>
              <a:rPr lang="en-US" sz="3700" dirty="0"/>
              <a:t>Analyze: Morse-</a:t>
            </a:r>
            <a:r>
              <a:rPr lang="en-US" sz="3700" dirty="0" err="1"/>
              <a:t>Smale</a:t>
            </a:r>
            <a:r>
              <a:rPr lang="en-US" sz="3700" dirty="0"/>
              <a:t> Approximation Errors</a:t>
            </a:r>
          </a:p>
        </p:txBody>
      </p:sp>
      <p:sp>
        <p:nvSpPr>
          <p:cNvPr id="22" name="Title 1">
            <a:extLst>
              <a:ext uri="{FF2B5EF4-FFF2-40B4-BE49-F238E27FC236}">
                <a16:creationId xmlns:a16="http://schemas.microsoft.com/office/drawing/2014/main" id="{ACDF18E1-D17F-4F85-94D0-358D793830C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rPr>
              <a:t>Synthesize: </a:t>
            </a:r>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a:t>
            </a:r>
            <a:endParaRPr lang="en-US" sz="3700" dirty="0">
              <a:latin typeface="Franklin Gothic Medium (Headings)"/>
            </a:endParaRPr>
          </a:p>
        </p:txBody>
      </p: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endParaRPr lang="en-US" sz="2800" dirty="0"/>
          </a:p>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endParaRPr lang="en-US" dirty="0"/>
          </a:p>
          <a:p>
            <a:r>
              <a:rPr lang="en-US" sz="2800" dirty="0"/>
              <a:t>Utilize </a:t>
            </a:r>
            <a:r>
              <a:rPr lang="en-US" sz="2800" b="1" i="1" dirty="0">
                <a:solidFill>
                  <a:srgbClr val="C0504D"/>
                </a:solidFill>
              </a:rPr>
              <a:t>Morse Theory</a:t>
            </a:r>
            <a:r>
              <a:rPr lang="en-US" sz="2800" dirty="0"/>
              <a:t> to extract structure and features for exploration, analysis, and synthesis</a:t>
            </a:r>
          </a:p>
        </p:txBody>
      </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grpSp>
        <p:nvGrpSpPr>
          <p:cNvPr id="4" name="Group 3"/>
          <p:cNvGrpSpPr/>
          <p:nvPr/>
        </p:nvGrpSpPr>
        <p:grpSpPr>
          <a:xfrm>
            <a:off x="-625789" y="978408"/>
            <a:ext cx="6049108" cy="5452314"/>
            <a:chOff x="-625789" y="895725"/>
            <a:chExt cx="6049108" cy="5452314"/>
          </a:xfrm>
        </p:grpSpPr>
        <p:graphicFrame>
          <p:nvGraphicFramePr>
            <p:cNvPr id="27" name="Diagram 26"/>
            <p:cNvGraphicFramePr/>
            <p:nvPr>
              <p:extLst>
                <p:ext uri="{D42A27DB-BD31-4B8C-83A1-F6EECF244321}">
                  <p14:modId xmlns:p14="http://schemas.microsoft.com/office/powerpoint/2010/main" val="3678235329"/>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ectangle 27"/>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29" name="Rectangle 28"/>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0" name="Down Arrow 29"/>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3" end="3"/>
                                            </p:txEl>
                                          </p:spTgt>
                                        </p:tgtEl>
                                        <p:attrNameLst>
                                          <p:attrName>style.visibility</p:attrName>
                                        </p:attrNameLst>
                                      </p:cBhvr>
                                      <p:to>
                                        <p:strVal val="visible"/>
                                      </p:to>
                                    </p:set>
                                    <p:animEffect transition="in" filter="fade">
                                      <p:cBhvr>
                                        <p:cTn id="10"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50</a:t>
            </a:fld>
            <a:endParaRPr lang="en-US"/>
          </a:p>
        </p:txBody>
      </p:sp>
      <p:sp>
        <p:nvSpPr>
          <p:cNvPr id="2" name="Title 1"/>
          <p:cNvSpPr>
            <a:spLocks noGrp="1"/>
          </p:cNvSpPr>
          <p:nvPr>
            <p:ph type="title"/>
          </p:nvPr>
        </p:nvSpPr>
        <p:spPr>
          <a:solidFill>
            <a:schemeClr val="accent3"/>
          </a:solidFill>
        </p:spPr>
        <p:txBody>
          <a:bodyPr>
            <a:normAutofit/>
          </a:bodyPr>
          <a:lstStyle/>
          <a:p>
            <a:r>
              <a:rPr lang="en-US" sz="3700" dirty="0"/>
              <a:t>Analyze: Morse-</a:t>
            </a:r>
            <a:r>
              <a:rPr lang="en-US" sz="3700" dirty="0" err="1"/>
              <a:t>Smale</a:t>
            </a:r>
            <a:r>
              <a:rPr lang="en-US" sz="3700" dirty="0"/>
              <a:t> Approximation Errors</a:t>
            </a:r>
          </a:p>
        </p:txBody>
      </p:sp>
      <p:sp>
        <p:nvSpPr>
          <p:cNvPr id="22" name="Title 1">
            <a:extLst>
              <a:ext uri="{FF2B5EF4-FFF2-40B4-BE49-F238E27FC236}">
                <a16:creationId xmlns:a16="http://schemas.microsoft.com/office/drawing/2014/main" id="{ACDF18E1-D17F-4F85-94D0-358D793830C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Graph Scalability</a:t>
            </a:r>
          </a:p>
        </p:txBody>
      </p:sp>
      <p:sp>
        <p:nvSpPr>
          <p:cNvPr id="11" name="Rectangle 10">
            <a:extLst>
              <a:ext uri="{FF2B5EF4-FFF2-40B4-BE49-F238E27FC236}">
                <a16:creationId xmlns:a16="http://schemas.microsoft.com/office/drawing/2014/main" id="{DD6A1D16-1E8A-4F86-9BEA-226AAD445C15}"/>
              </a:ext>
            </a:extLst>
          </p:cNvPr>
          <p:cNvSpPr/>
          <p:nvPr/>
        </p:nvSpPr>
        <p:spPr>
          <a:xfrm>
            <a:off x="0" y="704851"/>
            <a:ext cx="9144000" cy="1021433"/>
          </a:xfrm>
          <a:prstGeom prst="rect">
            <a:avLst/>
          </a:prstGeom>
        </p:spPr>
        <p:txBody>
          <a:bodyPr wrap="square">
            <a:spAutoFit/>
          </a:bodyPr>
          <a:lstStyle/>
          <a:p>
            <a:pPr marL="228600" lvl="0">
              <a:lnSpc>
                <a:spcPct val="115000"/>
              </a:lnSpc>
              <a:buClr>
                <a:srgbClr val="000000"/>
              </a:buClr>
            </a:pPr>
            <a:r>
              <a:rPr lang="en-US" dirty="0">
                <a:solidFill>
                  <a:srgbClr val="000000"/>
                </a:solidFill>
              </a:rPr>
              <a:t>Starting with a KNN </a:t>
            </a:r>
            <a:r>
              <a:rPr lang="en-US" dirty="0" err="1">
                <a:solidFill>
                  <a:srgbClr val="000000"/>
                </a:solidFill>
              </a:rPr>
              <a:t>supergraph</a:t>
            </a:r>
            <a:r>
              <a:rPr lang="en-US" dirty="0">
                <a:solidFill>
                  <a:srgbClr val="000000"/>
                </a:solidFill>
              </a:rPr>
              <a:t>…</a:t>
            </a:r>
          </a:p>
          <a:p>
            <a:pPr marL="228600" lvl="0">
              <a:lnSpc>
                <a:spcPct val="115000"/>
              </a:lnSpc>
              <a:buClr>
                <a:srgbClr val="000000"/>
              </a:buClr>
            </a:pPr>
            <a:endParaRPr lang="en-US" dirty="0">
              <a:solidFill>
                <a:srgbClr val="000000"/>
              </a:solidFill>
            </a:endParaRPr>
          </a:p>
          <a:p>
            <a:pPr marL="228600" lvl="0">
              <a:lnSpc>
                <a:spcPct val="115000"/>
              </a:lnSpc>
              <a:buClr>
                <a:srgbClr val="000000"/>
              </a:buClr>
            </a:pPr>
            <a:r>
              <a:rPr lang="en-US" dirty="0">
                <a:solidFill>
                  <a:srgbClr val="000000"/>
                </a:solidFill>
              </a:rPr>
              <a:t>Prune based on specific criteria</a:t>
            </a:r>
          </a:p>
        </p:txBody>
      </p:sp>
    </p:spTree>
    <p:extLst>
      <p:ext uri="{BB962C8B-B14F-4D97-AF65-F5344CB8AC3E}">
        <p14:creationId xmlns:p14="http://schemas.microsoft.com/office/powerpoint/2010/main" val="642378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Synthesize: Evaluation</a:t>
            </a:r>
          </a:p>
        </p:txBody>
      </p:sp>
      <p:sp>
        <p:nvSpPr>
          <p:cNvPr id="4" name="Slide Number Placeholder 3"/>
          <p:cNvSpPr>
            <a:spLocks noGrp="1"/>
          </p:cNvSpPr>
          <p:nvPr>
            <p:ph type="sldNum" sz="quarter" idx="12"/>
          </p:nvPr>
        </p:nvSpPr>
        <p:spPr/>
        <p:txBody>
          <a:bodyPr/>
          <a:lstStyle/>
          <a:p>
            <a:fld id="{0C9D9FE6-5D08-3B48-9104-2B1B3E27A71F}" type="slidenum">
              <a:rPr lang="en-US" smtClean="0"/>
              <a:t>51</a:t>
            </a:fld>
            <a:endParaRPr lang="en-US" dirty="0"/>
          </a:p>
        </p:txBody>
      </p:sp>
      <p:graphicFrame>
        <p:nvGraphicFramePr>
          <p:cNvPr id="16" name="Diagram 15"/>
          <p:cNvGraphicFramePr/>
          <p:nvPr>
            <p:extLst>
              <p:ext uri="{D42A27DB-BD31-4B8C-83A1-F6EECF244321}">
                <p14:modId xmlns:p14="http://schemas.microsoft.com/office/powerpoint/2010/main" val="1650814420"/>
              </p:ext>
            </p:extLst>
          </p:nvPr>
        </p:nvGraphicFramePr>
        <p:xfrm>
          <a:off x="-286973" y="2210453"/>
          <a:ext cx="4773414" cy="3027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Circular Arrow 17"/>
          <p:cNvSpPr/>
          <p:nvPr/>
        </p:nvSpPr>
        <p:spPr>
          <a:xfrm rot="8008698">
            <a:off x="643946" y="2485143"/>
            <a:ext cx="2876626" cy="3023399"/>
          </a:xfrm>
          <a:prstGeom prst="circularArrow">
            <a:avLst>
              <a:gd name="adj1" fmla="val 12500"/>
              <a:gd name="adj2" fmla="val 1142319"/>
              <a:gd name="adj3" fmla="val 20457681"/>
              <a:gd name="adj4" fmla="val 2548148"/>
              <a:gd name="adj5" fmla="val 12500"/>
            </a:avLst>
          </a:prstGeom>
          <a:solidFill>
            <a:schemeClr val="bg1">
              <a:lumMod val="65000"/>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549A9527-FCB4-4241-8EAB-9F37CB777FA5}"/>
              </a:ext>
            </a:extLst>
          </p:cNvPr>
          <p:cNvSpPr/>
          <p:nvPr/>
        </p:nvSpPr>
        <p:spPr>
          <a:xfrm>
            <a:off x="4168876" y="704851"/>
            <a:ext cx="4975124" cy="5481116"/>
          </a:xfrm>
          <a:prstGeom prst="rect">
            <a:avLst/>
          </a:prstGeom>
        </p:spPr>
        <p:txBody>
          <a:bodyPr wrap="square">
            <a:spAutoFit/>
          </a:bodyPr>
          <a:lstStyle/>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514350" lvl="0" indent="-285750">
              <a:lnSpc>
                <a:spcPct val="115000"/>
              </a:lnSpc>
              <a:buClr>
                <a:srgbClr val="000000"/>
              </a:buClr>
              <a:buFont typeface="Arial" panose="020B0604020202020204" pitchFamily="34" charset="0"/>
              <a:buChar char="•"/>
            </a:pPr>
            <a:endParaRPr lang="en-US"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in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in 12 and 16 dimensions</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of accuracy vs. data reduction</a:t>
            </a:r>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heel(1)">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18"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52</a:t>
            </a:fld>
            <a:endParaRPr lang="en-US"/>
          </a:p>
        </p:txBody>
      </p:sp>
      <p:sp>
        <p:nvSpPr>
          <p:cNvPr id="2" name="Title 1"/>
          <p:cNvSpPr>
            <a:spLocks noGrp="1"/>
          </p:cNvSpPr>
          <p:nvPr>
            <p:ph type="title"/>
          </p:nvPr>
        </p:nvSpPr>
        <p:spPr>
          <a:solidFill>
            <a:schemeClr val="accent3"/>
          </a:solidFill>
        </p:spPr>
        <p:txBody>
          <a:bodyPr>
            <a:normAutofit/>
          </a:bodyPr>
          <a:lstStyle/>
          <a:p>
            <a:r>
              <a:rPr lang="en-US" sz="3700" dirty="0"/>
              <a:t>Analyze: Morse-</a:t>
            </a:r>
            <a:r>
              <a:rPr lang="en-US" sz="3700" dirty="0" err="1"/>
              <a:t>Smale</a:t>
            </a:r>
            <a:r>
              <a:rPr lang="en-US" sz="3700" dirty="0"/>
              <a:t> Approximation Errors</a:t>
            </a:r>
          </a:p>
        </p:txBody>
      </p:sp>
      <p:sp>
        <p:nvSpPr>
          <p:cNvPr id="22" name="Title 1">
            <a:extLst>
              <a:ext uri="{FF2B5EF4-FFF2-40B4-BE49-F238E27FC236}">
                <a16:creationId xmlns:a16="http://schemas.microsoft.com/office/drawing/2014/main" id="{ACDF18E1-D17F-4F85-94D0-358D793830C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Synthesize: Approximate KNN Graphs</a:t>
            </a:r>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Tree>
    <p:extLst>
      <p:ext uri="{BB962C8B-B14F-4D97-AF65-F5344CB8AC3E}">
        <p14:creationId xmlns:p14="http://schemas.microsoft.com/office/powerpoint/2010/main" val="3173817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2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53</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Synthesize: Performance Gains</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54</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52745" y="4155999"/>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2795616" y="4137440"/>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2700160" y="1424026"/>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5456712" y="1424025"/>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56392" y="1453998"/>
            <a:ext cx="2749258" cy="2702001"/>
          </a:xfrm>
          <a:prstGeom prst="rect">
            <a:avLst/>
          </a:prstGeom>
        </p:spPr>
      </p:pic>
    </p:spTree>
    <p:extLst>
      <p:ext uri="{BB962C8B-B14F-4D97-AF65-F5344CB8AC3E}">
        <p14:creationId xmlns:p14="http://schemas.microsoft.com/office/powerpoint/2010/main" val="3974688980"/>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55</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2: Topological Stability</a:t>
            </a:r>
          </a:p>
        </p:txBody>
      </p:sp>
    </p:spTree>
    <p:extLst>
      <p:ext uri="{BB962C8B-B14F-4D97-AF65-F5344CB8AC3E}">
        <p14:creationId xmlns:p14="http://schemas.microsoft.com/office/powerpoint/2010/main" val="2865330385"/>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56</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3: Classification Training Reduction</a:t>
            </a:r>
          </a:p>
        </p:txBody>
      </p:sp>
    </p:spTree>
    <p:extLst>
      <p:ext uri="{BB962C8B-B14F-4D97-AF65-F5344CB8AC3E}">
        <p14:creationId xmlns:p14="http://schemas.microsoft.com/office/powerpoint/2010/main" val="3751287734"/>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57</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accent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58</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Synthesize: Topological Performance Metric</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59</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Synthesize: Topological Performance Metric</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60</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Synthesize: </a:t>
            </a:r>
            <a:r>
              <a:rPr lang="en-US" sz="3800" dirty="0" err="1"/>
              <a:t>NGLPy</a:t>
            </a:r>
            <a:r>
              <a:rPr lang="en-US" sz="3800" dirty="0"/>
              <a:t> Performance Gains</a:t>
            </a:r>
          </a:p>
        </p:txBody>
      </p:sp>
      <p:grpSp>
        <p:nvGrpSpPr>
          <p:cNvPr id="63" name="Group 62">
            <a:extLst>
              <a:ext uri="{FF2B5EF4-FFF2-40B4-BE49-F238E27FC236}">
                <a16:creationId xmlns:a16="http://schemas.microsoft.com/office/drawing/2014/main" id="{B75D94C0-67BB-4F3A-9B94-3C7DC913DA6B}"/>
              </a:ext>
            </a:extLst>
          </p:cNvPr>
          <p:cNvGrpSpPr/>
          <p:nvPr/>
        </p:nvGrpSpPr>
        <p:grpSpPr>
          <a:xfrm>
            <a:off x="748352" y="2094613"/>
            <a:ext cx="7756478" cy="1018511"/>
            <a:chOff x="797098" y="2078665"/>
            <a:chExt cx="7756478" cy="1018511"/>
          </a:xfrm>
        </p:grpSpPr>
        <p:sp>
          <p:nvSpPr>
            <p:cNvPr id="41" name="Rectangle 40">
              <a:extLst>
                <a:ext uri="{FF2B5EF4-FFF2-40B4-BE49-F238E27FC236}">
                  <a16:creationId xmlns:a16="http://schemas.microsoft.com/office/drawing/2014/main" id="{0C72F631-A7AD-419D-8414-746236D00D11}"/>
                </a:ext>
              </a:extLst>
            </p:cNvPr>
            <p:cNvSpPr/>
            <p:nvPr/>
          </p:nvSpPr>
          <p:spPr>
            <a:xfrm>
              <a:off x="797098" y="2078665"/>
              <a:ext cx="7756478" cy="1018511"/>
            </a:xfrm>
            <a:prstGeom prst="rect">
              <a:avLst/>
            </a:prstGeom>
            <a:solidFill>
              <a:schemeClr val="accent1">
                <a:lumMod val="20000"/>
                <a:lumOff val="80000"/>
              </a:schemeClr>
            </a:solid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21B5ACB-09BB-46A8-9DDA-76BE05A0DCC1}"/>
                </a:ext>
              </a:extLst>
            </p:cNvPr>
            <p:cNvGrpSpPr/>
            <p:nvPr/>
          </p:nvGrpSpPr>
          <p:grpSpPr>
            <a:xfrm>
              <a:off x="1485014" y="2221472"/>
              <a:ext cx="6380646" cy="801962"/>
              <a:chOff x="1487576" y="2266791"/>
              <a:chExt cx="6380646" cy="801962"/>
            </a:xfrm>
          </p:grpSpPr>
          <p:pic>
            <p:nvPicPr>
              <p:cNvPr id="4" name="Graphic 3">
                <a:extLst>
                  <a:ext uri="{FF2B5EF4-FFF2-40B4-BE49-F238E27FC236}">
                    <a16:creationId xmlns:a16="http://schemas.microsoft.com/office/drawing/2014/main" id="{11395277-F8C4-4913-8495-E5EADCA9329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814893" y="2266791"/>
                <a:ext cx="3053329" cy="801962"/>
              </a:xfrm>
              <a:prstGeom prst="rect">
                <a:avLst/>
              </a:prstGeom>
            </p:spPr>
          </p:pic>
          <p:pic>
            <p:nvPicPr>
              <p:cNvPr id="6" name="Graphic 5">
                <a:extLst>
                  <a:ext uri="{FF2B5EF4-FFF2-40B4-BE49-F238E27FC236}">
                    <a16:creationId xmlns:a16="http://schemas.microsoft.com/office/drawing/2014/main" id="{BB3FC9E3-7104-4028-B08E-0A34370AA0A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862" t="35122" r="11473" b="28123"/>
              <a:stretch/>
            </p:blipFill>
            <p:spPr>
              <a:xfrm>
                <a:off x="1487576" y="2266791"/>
                <a:ext cx="2322097" cy="723303"/>
              </a:xfrm>
              <a:prstGeom prst="rect">
                <a:avLst/>
              </a:prstGeom>
            </p:spPr>
          </p:pic>
        </p:grpSp>
      </p:grpSp>
      <p:sp>
        <p:nvSpPr>
          <p:cNvPr id="14" name="AutoShape 4" descr="nglpy">
            <a:extLst>
              <a:ext uri="{FF2B5EF4-FFF2-40B4-BE49-F238E27FC236}">
                <a16:creationId xmlns:a16="http://schemas.microsoft.com/office/drawing/2014/main" id="{92CC9C96-9D43-4A44-9507-AC4244E812C1}"/>
              </a:ext>
            </a:extLst>
          </p:cNvPr>
          <p:cNvSpPr>
            <a:spLocks noChangeAspect="1" noChangeArrowheads="1"/>
          </p:cNvSpPr>
          <p:nvPr/>
        </p:nvSpPr>
        <p:spPr bwMode="auto">
          <a:xfrm>
            <a:off x="4879413" y="334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4" descr="nglpy">
            <a:extLst>
              <a:ext uri="{FF2B5EF4-FFF2-40B4-BE49-F238E27FC236}">
                <a16:creationId xmlns:a16="http://schemas.microsoft.com/office/drawing/2014/main" id="{8FC86899-C6D5-4D26-B11F-328FAAB19177}"/>
              </a:ext>
            </a:extLst>
          </p:cNvPr>
          <p:cNvSpPr>
            <a:spLocks noChangeAspect="1" noChangeArrowheads="1"/>
          </p:cNvSpPr>
          <p:nvPr/>
        </p:nvSpPr>
        <p:spPr bwMode="auto">
          <a:xfrm>
            <a:off x="6255478" y="33187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cxnSp>
        <p:nvCxnSpPr>
          <p:cNvPr id="29" name="Straight Arrow Connector 28">
            <a:extLst>
              <a:ext uri="{FF2B5EF4-FFF2-40B4-BE49-F238E27FC236}">
                <a16:creationId xmlns:a16="http://schemas.microsoft.com/office/drawing/2014/main" id="{660E9C87-F40E-4C1C-8A50-4AFC6F55FBA8}"/>
              </a:ext>
            </a:extLst>
          </p:cNvPr>
          <p:cNvCxnSpPr>
            <a:cxnSpLocks/>
            <a:endCxn id="41" idx="0"/>
          </p:cNvCxnSpPr>
          <p:nvPr/>
        </p:nvCxnSpPr>
        <p:spPr>
          <a:xfrm>
            <a:off x="4626591" y="1910165"/>
            <a:ext cx="0" cy="184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4" name="Picture 2" descr="https://lh5.googleusercontent.com/jhOmvqzvfDH0UnDAg11-VCMNVuTYVgZ_me9thN5MuQ1TmTofyN7p60eVSbW_1pE2kVgzBtWrcY9inmZWx3iChDU9_Zt9AfO-C3IRJPz5WJl2iogZZGY3NFyCmj5jhd0xtkNNYqJkINo">
            <a:extLst>
              <a:ext uri="{FF2B5EF4-FFF2-40B4-BE49-F238E27FC236}">
                <a16:creationId xmlns:a16="http://schemas.microsoft.com/office/drawing/2014/main" id="{60087672-EFA5-44D0-B481-C6D0C9B0A65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67" t="72914" r="367" b="2774"/>
          <a:stretch/>
        </p:blipFill>
        <p:spPr bwMode="auto">
          <a:xfrm>
            <a:off x="1168943" y="4214852"/>
            <a:ext cx="7335884" cy="221775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7" descr="https://lh6.googleusercontent.com/DZfSA08QmpmJDf8P4P7C9kQsUupxjF2qWcRzuxa6qqhtiXPa6EbflsihlGSkg-R0hWs3pOgGc185crqHRKu-ULX60_hh47-AFzn75qep3Le_9kOx9Dlch34ln9Z39PCD5tEnkLV2eEU">
            <a:extLst>
              <a:ext uri="{FF2B5EF4-FFF2-40B4-BE49-F238E27FC236}">
                <a16:creationId xmlns:a16="http://schemas.microsoft.com/office/drawing/2014/main" id="{07CF7136-9E32-49B2-8D85-97A89C4AC6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24" y="3383798"/>
            <a:ext cx="1171025" cy="1171025"/>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https://lh5.googleusercontent.com/jhOmvqzvfDH0UnDAg11-VCMNVuTYVgZ_me9thN5MuQ1TmTofyN7p60eVSbW_1pE2kVgzBtWrcY9inmZWx3iChDU9_Zt9AfO-C3IRJPz5WJl2iogZZGY3NFyCmj5jhd0xtkNNYqJkINo">
            <a:extLst>
              <a:ext uri="{FF2B5EF4-FFF2-40B4-BE49-F238E27FC236}">
                <a16:creationId xmlns:a16="http://schemas.microsoft.com/office/drawing/2014/main" id="{95DFDC95-467E-42CB-9F03-EC4D55036D9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2174" t="46024" r="-551" b="46205"/>
          <a:stretch/>
        </p:blipFill>
        <p:spPr bwMode="auto">
          <a:xfrm>
            <a:off x="7841319" y="3203887"/>
            <a:ext cx="1327021" cy="1530849"/>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77D6548-E571-4D6C-A9EC-6E0A76358069}"/>
              </a:ext>
            </a:extLst>
          </p:cNvPr>
          <p:cNvSpPr txBox="1"/>
          <p:nvPr/>
        </p:nvSpPr>
        <p:spPr>
          <a:xfrm>
            <a:off x="3953908" y="6538912"/>
            <a:ext cx="1619354" cy="369332"/>
          </a:xfrm>
          <a:prstGeom prst="rect">
            <a:avLst/>
          </a:prstGeom>
          <a:noFill/>
        </p:spPr>
        <p:txBody>
          <a:bodyPr wrap="none" rtlCol="0">
            <a:spAutoFit/>
          </a:bodyPr>
          <a:lstStyle/>
          <a:p>
            <a:r>
              <a:rPr lang="en-US" dirty="0"/>
              <a:t>Dimensionality</a:t>
            </a:r>
          </a:p>
        </p:txBody>
      </p:sp>
      <p:grpSp>
        <p:nvGrpSpPr>
          <p:cNvPr id="35" name="Group 34">
            <a:extLst>
              <a:ext uri="{FF2B5EF4-FFF2-40B4-BE49-F238E27FC236}">
                <a16:creationId xmlns:a16="http://schemas.microsoft.com/office/drawing/2014/main" id="{AE5CA0BB-6519-453D-8B8F-5E9A5A1D7113}"/>
              </a:ext>
            </a:extLst>
          </p:cNvPr>
          <p:cNvGrpSpPr/>
          <p:nvPr/>
        </p:nvGrpSpPr>
        <p:grpSpPr>
          <a:xfrm>
            <a:off x="1469837" y="6356350"/>
            <a:ext cx="1928539" cy="369332"/>
            <a:chOff x="1469837" y="6356350"/>
            <a:chExt cx="1928539" cy="369332"/>
          </a:xfrm>
        </p:grpSpPr>
        <p:sp>
          <p:nvSpPr>
            <p:cNvPr id="36" name="TextBox 35">
              <a:extLst>
                <a:ext uri="{FF2B5EF4-FFF2-40B4-BE49-F238E27FC236}">
                  <a16:creationId xmlns:a16="http://schemas.microsoft.com/office/drawing/2014/main" id="{1CEB0B4B-FEC6-44F5-A6C3-59742CA0E86D}"/>
                </a:ext>
              </a:extLst>
            </p:cNvPr>
            <p:cNvSpPr txBox="1"/>
            <p:nvPr/>
          </p:nvSpPr>
          <p:spPr>
            <a:xfrm>
              <a:off x="1469837" y="6356350"/>
              <a:ext cx="319318" cy="369332"/>
            </a:xfrm>
            <a:prstGeom prst="rect">
              <a:avLst/>
            </a:prstGeom>
            <a:noFill/>
          </p:spPr>
          <p:txBody>
            <a:bodyPr wrap="none" rtlCol="0">
              <a:spAutoFit/>
            </a:bodyPr>
            <a:lstStyle/>
            <a:p>
              <a:r>
                <a:rPr lang="en-US" dirty="0"/>
                <a:t>2</a:t>
              </a:r>
            </a:p>
          </p:txBody>
        </p:sp>
        <p:sp>
          <p:nvSpPr>
            <p:cNvPr id="37" name="TextBox 36">
              <a:extLst>
                <a:ext uri="{FF2B5EF4-FFF2-40B4-BE49-F238E27FC236}">
                  <a16:creationId xmlns:a16="http://schemas.microsoft.com/office/drawing/2014/main" id="{8F43D4DE-A2AD-43B8-AF3F-CB300452C8CA}"/>
                </a:ext>
              </a:extLst>
            </p:cNvPr>
            <p:cNvSpPr txBox="1"/>
            <p:nvPr/>
          </p:nvSpPr>
          <p:spPr>
            <a:xfrm>
              <a:off x="1791681" y="6356350"/>
              <a:ext cx="319318" cy="369332"/>
            </a:xfrm>
            <a:prstGeom prst="rect">
              <a:avLst/>
            </a:prstGeom>
            <a:noFill/>
          </p:spPr>
          <p:txBody>
            <a:bodyPr wrap="none" rtlCol="0">
              <a:spAutoFit/>
            </a:bodyPr>
            <a:lstStyle/>
            <a:p>
              <a:r>
                <a:rPr lang="en-US" dirty="0"/>
                <a:t>3</a:t>
              </a:r>
            </a:p>
          </p:txBody>
        </p:sp>
        <p:sp>
          <p:nvSpPr>
            <p:cNvPr id="39" name="TextBox 38">
              <a:extLst>
                <a:ext uri="{FF2B5EF4-FFF2-40B4-BE49-F238E27FC236}">
                  <a16:creationId xmlns:a16="http://schemas.microsoft.com/office/drawing/2014/main" id="{F5CAA61D-8796-4C50-A085-A43F1983E72C}"/>
                </a:ext>
              </a:extLst>
            </p:cNvPr>
            <p:cNvSpPr txBox="1"/>
            <p:nvPr/>
          </p:nvSpPr>
          <p:spPr>
            <a:xfrm>
              <a:off x="2113525" y="6356350"/>
              <a:ext cx="319318" cy="369332"/>
            </a:xfrm>
            <a:prstGeom prst="rect">
              <a:avLst/>
            </a:prstGeom>
            <a:noFill/>
          </p:spPr>
          <p:txBody>
            <a:bodyPr wrap="none" rtlCol="0">
              <a:spAutoFit/>
            </a:bodyPr>
            <a:lstStyle/>
            <a:p>
              <a:r>
                <a:rPr lang="en-US" dirty="0"/>
                <a:t>4</a:t>
              </a:r>
            </a:p>
          </p:txBody>
        </p:sp>
        <p:sp>
          <p:nvSpPr>
            <p:cNvPr id="40" name="TextBox 39">
              <a:extLst>
                <a:ext uri="{FF2B5EF4-FFF2-40B4-BE49-F238E27FC236}">
                  <a16:creationId xmlns:a16="http://schemas.microsoft.com/office/drawing/2014/main" id="{F717BE2E-9525-40A3-9E8E-AFA721B89F54}"/>
                </a:ext>
              </a:extLst>
            </p:cNvPr>
            <p:cNvSpPr txBox="1"/>
            <p:nvPr/>
          </p:nvSpPr>
          <p:spPr>
            <a:xfrm>
              <a:off x="2435369" y="6356350"/>
              <a:ext cx="319318" cy="369332"/>
            </a:xfrm>
            <a:prstGeom prst="rect">
              <a:avLst/>
            </a:prstGeom>
            <a:noFill/>
          </p:spPr>
          <p:txBody>
            <a:bodyPr wrap="none" rtlCol="0">
              <a:spAutoFit/>
            </a:bodyPr>
            <a:lstStyle/>
            <a:p>
              <a:r>
                <a:rPr lang="en-US" dirty="0"/>
                <a:t>5</a:t>
              </a:r>
            </a:p>
          </p:txBody>
        </p:sp>
        <p:sp>
          <p:nvSpPr>
            <p:cNvPr id="42" name="TextBox 41">
              <a:extLst>
                <a:ext uri="{FF2B5EF4-FFF2-40B4-BE49-F238E27FC236}">
                  <a16:creationId xmlns:a16="http://schemas.microsoft.com/office/drawing/2014/main" id="{6557A0F7-18A0-47CE-803C-2ED91AACA92E}"/>
                </a:ext>
              </a:extLst>
            </p:cNvPr>
            <p:cNvSpPr txBox="1"/>
            <p:nvPr/>
          </p:nvSpPr>
          <p:spPr>
            <a:xfrm>
              <a:off x="2757213" y="6356350"/>
              <a:ext cx="319318" cy="369332"/>
            </a:xfrm>
            <a:prstGeom prst="rect">
              <a:avLst/>
            </a:prstGeom>
            <a:noFill/>
          </p:spPr>
          <p:txBody>
            <a:bodyPr wrap="none" rtlCol="0">
              <a:spAutoFit/>
            </a:bodyPr>
            <a:lstStyle/>
            <a:p>
              <a:r>
                <a:rPr lang="en-US" dirty="0"/>
                <a:t>6</a:t>
              </a:r>
            </a:p>
          </p:txBody>
        </p:sp>
        <p:sp>
          <p:nvSpPr>
            <p:cNvPr id="43" name="TextBox 42">
              <a:extLst>
                <a:ext uri="{FF2B5EF4-FFF2-40B4-BE49-F238E27FC236}">
                  <a16:creationId xmlns:a16="http://schemas.microsoft.com/office/drawing/2014/main" id="{29A8B476-B4A7-46CD-A659-AC0E4E43E628}"/>
                </a:ext>
              </a:extLst>
            </p:cNvPr>
            <p:cNvSpPr txBox="1"/>
            <p:nvPr/>
          </p:nvSpPr>
          <p:spPr>
            <a:xfrm>
              <a:off x="3079058" y="6356350"/>
              <a:ext cx="319318" cy="369332"/>
            </a:xfrm>
            <a:prstGeom prst="rect">
              <a:avLst/>
            </a:prstGeom>
            <a:noFill/>
          </p:spPr>
          <p:txBody>
            <a:bodyPr wrap="none" rtlCol="0">
              <a:spAutoFit/>
            </a:bodyPr>
            <a:lstStyle/>
            <a:p>
              <a:r>
                <a:rPr lang="en-US" dirty="0"/>
                <a:t>7</a:t>
              </a:r>
            </a:p>
          </p:txBody>
        </p:sp>
      </p:grpSp>
      <p:grpSp>
        <p:nvGrpSpPr>
          <p:cNvPr id="48" name="Group 47">
            <a:extLst>
              <a:ext uri="{FF2B5EF4-FFF2-40B4-BE49-F238E27FC236}">
                <a16:creationId xmlns:a16="http://schemas.microsoft.com/office/drawing/2014/main" id="{9C6207AF-0E1F-4222-A669-EDCB09FFA47E}"/>
              </a:ext>
            </a:extLst>
          </p:cNvPr>
          <p:cNvGrpSpPr/>
          <p:nvPr/>
        </p:nvGrpSpPr>
        <p:grpSpPr>
          <a:xfrm>
            <a:off x="3756787" y="6357974"/>
            <a:ext cx="1928539" cy="369332"/>
            <a:chOff x="1469837" y="6356350"/>
            <a:chExt cx="1928539" cy="369332"/>
          </a:xfrm>
        </p:grpSpPr>
        <p:sp>
          <p:nvSpPr>
            <p:cNvPr id="49" name="TextBox 48">
              <a:extLst>
                <a:ext uri="{FF2B5EF4-FFF2-40B4-BE49-F238E27FC236}">
                  <a16:creationId xmlns:a16="http://schemas.microsoft.com/office/drawing/2014/main" id="{BEDBA247-6613-4146-9BD4-4F821DF3CFD1}"/>
                </a:ext>
              </a:extLst>
            </p:cNvPr>
            <p:cNvSpPr txBox="1"/>
            <p:nvPr/>
          </p:nvSpPr>
          <p:spPr>
            <a:xfrm>
              <a:off x="1469837" y="6356350"/>
              <a:ext cx="319318" cy="369332"/>
            </a:xfrm>
            <a:prstGeom prst="rect">
              <a:avLst/>
            </a:prstGeom>
            <a:noFill/>
          </p:spPr>
          <p:txBody>
            <a:bodyPr wrap="none" rtlCol="0">
              <a:spAutoFit/>
            </a:bodyPr>
            <a:lstStyle/>
            <a:p>
              <a:r>
                <a:rPr lang="en-US" dirty="0"/>
                <a:t>2</a:t>
              </a:r>
            </a:p>
          </p:txBody>
        </p:sp>
        <p:sp>
          <p:nvSpPr>
            <p:cNvPr id="50" name="TextBox 49">
              <a:extLst>
                <a:ext uri="{FF2B5EF4-FFF2-40B4-BE49-F238E27FC236}">
                  <a16:creationId xmlns:a16="http://schemas.microsoft.com/office/drawing/2014/main" id="{E5F06238-9467-4E66-B33D-CBB572122A6C}"/>
                </a:ext>
              </a:extLst>
            </p:cNvPr>
            <p:cNvSpPr txBox="1"/>
            <p:nvPr/>
          </p:nvSpPr>
          <p:spPr>
            <a:xfrm>
              <a:off x="1791681" y="6356350"/>
              <a:ext cx="319318" cy="369332"/>
            </a:xfrm>
            <a:prstGeom prst="rect">
              <a:avLst/>
            </a:prstGeom>
            <a:noFill/>
          </p:spPr>
          <p:txBody>
            <a:bodyPr wrap="none" rtlCol="0">
              <a:spAutoFit/>
            </a:bodyPr>
            <a:lstStyle/>
            <a:p>
              <a:r>
                <a:rPr lang="en-US" dirty="0"/>
                <a:t>3</a:t>
              </a:r>
            </a:p>
          </p:txBody>
        </p:sp>
        <p:sp>
          <p:nvSpPr>
            <p:cNvPr id="51" name="TextBox 50">
              <a:extLst>
                <a:ext uri="{FF2B5EF4-FFF2-40B4-BE49-F238E27FC236}">
                  <a16:creationId xmlns:a16="http://schemas.microsoft.com/office/drawing/2014/main" id="{1032AD89-72D3-40C6-B3BD-67B78D55583A}"/>
                </a:ext>
              </a:extLst>
            </p:cNvPr>
            <p:cNvSpPr txBox="1"/>
            <p:nvPr/>
          </p:nvSpPr>
          <p:spPr>
            <a:xfrm>
              <a:off x="2113525" y="6356350"/>
              <a:ext cx="319318" cy="369332"/>
            </a:xfrm>
            <a:prstGeom prst="rect">
              <a:avLst/>
            </a:prstGeom>
            <a:noFill/>
          </p:spPr>
          <p:txBody>
            <a:bodyPr wrap="none" rtlCol="0">
              <a:spAutoFit/>
            </a:bodyPr>
            <a:lstStyle/>
            <a:p>
              <a:r>
                <a:rPr lang="en-US" dirty="0"/>
                <a:t>4</a:t>
              </a:r>
            </a:p>
          </p:txBody>
        </p:sp>
        <p:sp>
          <p:nvSpPr>
            <p:cNvPr id="52" name="TextBox 51">
              <a:extLst>
                <a:ext uri="{FF2B5EF4-FFF2-40B4-BE49-F238E27FC236}">
                  <a16:creationId xmlns:a16="http://schemas.microsoft.com/office/drawing/2014/main" id="{ECD895C9-19D0-4D7B-B609-BFA39E59CC6D}"/>
                </a:ext>
              </a:extLst>
            </p:cNvPr>
            <p:cNvSpPr txBox="1"/>
            <p:nvPr/>
          </p:nvSpPr>
          <p:spPr>
            <a:xfrm>
              <a:off x="2435369" y="6356350"/>
              <a:ext cx="319318" cy="369332"/>
            </a:xfrm>
            <a:prstGeom prst="rect">
              <a:avLst/>
            </a:prstGeom>
            <a:noFill/>
          </p:spPr>
          <p:txBody>
            <a:bodyPr wrap="none" rtlCol="0">
              <a:spAutoFit/>
            </a:bodyPr>
            <a:lstStyle/>
            <a:p>
              <a:r>
                <a:rPr lang="en-US" dirty="0"/>
                <a:t>5</a:t>
              </a:r>
            </a:p>
          </p:txBody>
        </p:sp>
        <p:sp>
          <p:nvSpPr>
            <p:cNvPr id="53" name="TextBox 52">
              <a:extLst>
                <a:ext uri="{FF2B5EF4-FFF2-40B4-BE49-F238E27FC236}">
                  <a16:creationId xmlns:a16="http://schemas.microsoft.com/office/drawing/2014/main" id="{CB9D5230-B6AD-490B-AD27-1E8301F68873}"/>
                </a:ext>
              </a:extLst>
            </p:cNvPr>
            <p:cNvSpPr txBox="1"/>
            <p:nvPr/>
          </p:nvSpPr>
          <p:spPr>
            <a:xfrm>
              <a:off x="2757213" y="6356350"/>
              <a:ext cx="319318" cy="369332"/>
            </a:xfrm>
            <a:prstGeom prst="rect">
              <a:avLst/>
            </a:prstGeom>
            <a:noFill/>
          </p:spPr>
          <p:txBody>
            <a:bodyPr wrap="none" rtlCol="0">
              <a:spAutoFit/>
            </a:bodyPr>
            <a:lstStyle/>
            <a:p>
              <a:r>
                <a:rPr lang="en-US" dirty="0"/>
                <a:t>6</a:t>
              </a:r>
            </a:p>
          </p:txBody>
        </p:sp>
        <p:sp>
          <p:nvSpPr>
            <p:cNvPr id="54" name="TextBox 53">
              <a:extLst>
                <a:ext uri="{FF2B5EF4-FFF2-40B4-BE49-F238E27FC236}">
                  <a16:creationId xmlns:a16="http://schemas.microsoft.com/office/drawing/2014/main" id="{76630C42-1E01-4719-98A1-19B0FC27752B}"/>
                </a:ext>
              </a:extLst>
            </p:cNvPr>
            <p:cNvSpPr txBox="1"/>
            <p:nvPr/>
          </p:nvSpPr>
          <p:spPr>
            <a:xfrm>
              <a:off x="3079058" y="6356350"/>
              <a:ext cx="319318" cy="369332"/>
            </a:xfrm>
            <a:prstGeom prst="rect">
              <a:avLst/>
            </a:prstGeom>
            <a:noFill/>
          </p:spPr>
          <p:txBody>
            <a:bodyPr wrap="none" rtlCol="0">
              <a:spAutoFit/>
            </a:bodyPr>
            <a:lstStyle/>
            <a:p>
              <a:r>
                <a:rPr lang="en-US" dirty="0"/>
                <a:t>7</a:t>
              </a:r>
            </a:p>
          </p:txBody>
        </p:sp>
      </p:grpSp>
      <p:grpSp>
        <p:nvGrpSpPr>
          <p:cNvPr id="55" name="Group 54">
            <a:extLst>
              <a:ext uri="{FF2B5EF4-FFF2-40B4-BE49-F238E27FC236}">
                <a16:creationId xmlns:a16="http://schemas.microsoft.com/office/drawing/2014/main" id="{94C3FC00-C44C-4C5C-A96E-C087E4A49CAD}"/>
              </a:ext>
            </a:extLst>
          </p:cNvPr>
          <p:cNvGrpSpPr/>
          <p:nvPr/>
        </p:nvGrpSpPr>
        <p:grpSpPr>
          <a:xfrm>
            <a:off x="6017157" y="6359519"/>
            <a:ext cx="1928539" cy="369332"/>
            <a:chOff x="1469837" y="6356350"/>
            <a:chExt cx="1928539" cy="369332"/>
          </a:xfrm>
        </p:grpSpPr>
        <p:sp>
          <p:nvSpPr>
            <p:cNvPr id="57" name="TextBox 56">
              <a:extLst>
                <a:ext uri="{FF2B5EF4-FFF2-40B4-BE49-F238E27FC236}">
                  <a16:creationId xmlns:a16="http://schemas.microsoft.com/office/drawing/2014/main" id="{CA426287-B6AE-439C-803C-3FA13B9AB17D}"/>
                </a:ext>
              </a:extLst>
            </p:cNvPr>
            <p:cNvSpPr txBox="1"/>
            <p:nvPr/>
          </p:nvSpPr>
          <p:spPr>
            <a:xfrm>
              <a:off x="1469837" y="6356350"/>
              <a:ext cx="319318" cy="369332"/>
            </a:xfrm>
            <a:prstGeom prst="rect">
              <a:avLst/>
            </a:prstGeom>
            <a:noFill/>
          </p:spPr>
          <p:txBody>
            <a:bodyPr wrap="none" rtlCol="0">
              <a:spAutoFit/>
            </a:bodyPr>
            <a:lstStyle/>
            <a:p>
              <a:r>
                <a:rPr lang="en-US" dirty="0"/>
                <a:t>2</a:t>
              </a:r>
            </a:p>
          </p:txBody>
        </p:sp>
        <p:sp>
          <p:nvSpPr>
            <p:cNvPr id="58" name="TextBox 57">
              <a:extLst>
                <a:ext uri="{FF2B5EF4-FFF2-40B4-BE49-F238E27FC236}">
                  <a16:creationId xmlns:a16="http://schemas.microsoft.com/office/drawing/2014/main" id="{F63C4E73-9BB9-4802-98F8-EC752C4BB7C0}"/>
                </a:ext>
              </a:extLst>
            </p:cNvPr>
            <p:cNvSpPr txBox="1"/>
            <p:nvPr/>
          </p:nvSpPr>
          <p:spPr>
            <a:xfrm>
              <a:off x="1791681" y="6356350"/>
              <a:ext cx="319318" cy="369332"/>
            </a:xfrm>
            <a:prstGeom prst="rect">
              <a:avLst/>
            </a:prstGeom>
            <a:noFill/>
          </p:spPr>
          <p:txBody>
            <a:bodyPr wrap="none" rtlCol="0">
              <a:spAutoFit/>
            </a:bodyPr>
            <a:lstStyle/>
            <a:p>
              <a:r>
                <a:rPr lang="en-US" dirty="0"/>
                <a:t>3</a:t>
              </a:r>
            </a:p>
          </p:txBody>
        </p:sp>
        <p:sp>
          <p:nvSpPr>
            <p:cNvPr id="59" name="TextBox 58">
              <a:extLst>
                <a:ext uri="{FF2B5EF4-FFF2-40B4-BE49-F238E27FC236}">
                  <a16:creationId xmlns:a16="http://schemas.microsoft.com/office/drawing/2014/main" id="{4A1FE989-0A19-485B-BB30-421F78F338B3}"/>
                </a:ext>
              </a:extLst>
            </p:cNvPr>
            <p:cNvSpPr txBox="1"/>
            <p:nvPr/>
          </p:nvSpPr>
          <p:spPr>
            <a:xfrm>
              <a:off x="2113525" y="6356350"/>
              <a:ext cx="319318" cy="369332"/>
            </a:xfrm>
            <a:prstGeom prst="rect">
              <a:avLst/>
            </a:prstGeom>
            <a:noFill/>
          </p:spPr>
          <p:txBody>
            <a:bodyPr wrap="none" rtlCol="0">
              <a:spAutoFit/>
            </a:bodyPr>
            <a:lstStyle/>
            <a:p>
              <a:r>
                <a:rPr lang="en-US" dirty="0"/>
                <a:t>4</a:t>
              </a:r>
            </a:p>
          </p:txBody>
        </p:sp>
        <p:sp>
          <p:nvSpPr>
            <p:cNvPr id="60" name="TextBox 59">
              <a:extLst>
                <a:ext uri="{FF2B5EF4-FFF2-40B4-BE49-F238E27FC236}">
                  <a16:creationId xmlns:a16="http://schemas.microsoft.com/office/drawing/2014/main" id="{FA274CF4-0F30-45CD-B285-629155D5EEE5}"/>
                </a:ext>
              </a:extLst>
            </p:cNvPr>
            <p:cNvSpPr txBox="1"/>
            <p:nvPr/>
          </p:nvSpPr>
          <p:spPr>
            <a:xfrm>
              <a:off x="2435369" y="6356350"/>
              <a:ext cx="319318" cy="369332"/>
            </a:xfrm>
            <a:prstGeom prst="rect">
              <a:avLst/>
            </a:prstGeom>
            <a:noFill/>
          </p:spPr>
          <p:txBody>
            <a:bodyPr wrap="none" rtlCol="0">
              <a:spAutoFit/>
            </a:bodyPr>
            <a:lstStyle/>
            <a:p>
              <a:r>
                <a:rPr lang="en-US" dirty="0"/>
                <a:t>5</a:t>
              </a:r>
            </a:p>
          </p:txBody>
        </p:sp>
        <p:sp>
          <p:nvSpPr>
            <p:cNvPr id="61" name="TextBox 60">
              <a:extLst>
                <a:ext uri="{FF2B5EF4-FFF2-40B4-BE49-F238E27FC236}">
                  <a16:creationId xmlns:a16="http://schemas.microsoft.com/office/drawing/2014/main" id="{DC4E6391-2510-4894-8ECF-BD506EC2B56E}"/>
                </a:ext>
              </a:extLst>
            </p:cNvPr>
            <p:cNvSpPr txBox="1"/>
            <p:nvPr/>
          </p:nvSpPr>
          <p:spPr>
            <a:xfrm>
              <a:off x="2757213" y="6356350"/>
              <a:ext cx="319318" cy="369332"/>
            </a:xfrm>
            <a:prstGeom prst="rect">
              <a:avLst/>
            </a:prstGeom>
            <a:noFill/>
          </p:spPr>
          <p:txBody>
            <a:bodyPr wrap="none" rtlCol="0">
              <a:spAutoFit/>
            </a:bodyPr>
            <a:lstStyle/>
            <a:p>
              <a:r>
                <a:rPr lang="en-US" dirty="0"/>
                <a:t>6</a:t>
              </a:r>
            </a:p>
          </p:txBody>
        </p:sp>
        <p:sp>
          <p:nvSpPr>
            <p:cNvPr id="62" name="TextBox 61">
              <a:extLst>
                <a:ext uri="{FF2B5EF4-FFF2-40B4-BE49-F238E27FC236}">
                  <a16:creationId xmlns:a16="http://schemas.microsoft.com/office/drawing/2014/main" id="{4D097D62-4FD7-4505-86AF-8665BCA097A9}"/>
                </a:ext>
              </a:extLst>
            </p:cNvPr>
            <p:cNvSpPr txBox="1"/>
            <p:nvPr/>
          </p:nvSpPr>
          <p:spPr>
            <a:xfrm>
              <a:off x="3079058" y="6356350"/>
              <a:ext cx="319318" cy="369332"/>
            </a:xfrm>
            <a:prstGeom prst="rect">
              <a:avLst/>
            </a:prstGeom>
            <a:noFill/>
          </p:spPr>
          <p:txBody>
            <a:bodyPr wrap="none" rtlCol="0">
              <a:spAutoFit/>
            </a:bodyPr>
            <a:lstStyle/>
            <a:p>
              <a:r>
                <a:rPr lang="en-US" dirty="0"/>
                <a:t>7</a:t>
              </a:r>
            </a:p>
          </p:txBody>
        </p:sp>
      </p:grpSp>
      <p:sp>
        <p:nvSpPr>
          <p:cNvPr id="64" name="TextBox 63">
            <a:extLst>
              <a:ext uri="{FF2B5EF4-FFF2-40B4-BE49-F238E27FC236}">
                <a16:creationId xmlns:a16="http://schemas.microsoft.com/office/drawing/2014/main" id="{E8DCF2E3-893F-4F67-92F1-AF791F305C4A}"/>
              </a:ext>
            </a:extLst>
          </p:cNvPr>
          <p:cNvSpPr txBox="1"/>
          <p:nvPr/>
        </p:nvSpPr>
        <p:spPr>
          <a:xfrm rot="16200000">
            <a:off x="512871" y="5201210"/>
            <a:ext cx="1290738" cy="369332"/>
          </a:xfrm>
          <a:prstGeom prst="rect">
            <a:avLst/>
          </a:prstGeom>
          <a:solidFill>
            <a:schemeClr val="bg1"/>
          </a:solidFill>
        </p:spPr>
        <p:txBody>
          <a:bodyPr wrap="none" rtlCol="0">
            <a:spAutoFit/>
          </a:bodyPr>
          <a:lstStyle/>
          <a:p>
            <a:r>
              <a:rPr lang="en-US" dirty="0"/>
              <a:t>Prune Time</a:t>
            </a:r>
          </a:p>
        </p:txBody>
      </p:sp>
      <p:grpSp>
        <p:nvGrpSpPr>
          <p:cNvPr id="66" name="Group 65">
            <a:extLst>
              <a:ext uri="{FF2B5EF4-FFF2-40B4-BE49-F238E27FC236}">
                <a16:creationId xmlns:a16="http://schemas.microsoft.com/office/drawing/2014/main" id="{49B80273-82A2-42F4-AAEC-44334A12EFF2}"/>
              </a:ext>
            </a:extLst>
          </p:cNvPr>
          <p:cNvGrpSpPr/>
          <p:nvPr/>
        </p:nvGrpSpPr>
        <p:grpSpPr>
          <a:xfrm>
            <a:off x="1881396" y="3867428"/>
            <a:ext cx="5985396" cy="369332"/>
            <a:chOff x="1881396" y="3867428"/>
            <a:chExt cx="5985396" cy="369332"/>
          </a:xfrm>
        </p:grpSpPr>
        <p:sp>
          <p:nvSpPr>
            <p:cNvPr id="67" name="TextBox 66">
              <a:extLst>
                <a:ext uri="{FF2B5EF4-FFF2-40B4-BE49-F238E27FC236}">
                  <a16:creationId xmlns:a16="http://schemas.microsoft.com/office/drawing/2014/main" id="{4570CA09-BB3E-4719-810E-69D0B34CF173}"/>
                </a:ext>
              </a:extLst>
            </p:cNvPr>
            <p:cNvSpPr txBox="1"/>
            <p:nvPr/>
          </p:nvSpPr>
          <p:spPr>
            <a:xfrm>
              <a:off x="1881396" y="3867428"/>
              <a:ext cx="1195135" cy="369332"/>
            </a:xfrm>
            <a:prstGeom prst="rect">
              <a:avLst/>
            </a:prstGeom>
            <a:noFill/>
          </p:spPr>
          <p:txBody>
            <a:bodyPr wrap="none" rtlCol="0">
              <a:spAutoFit/>
            </a:bodyPr>
            <a:lstStyle/>
            <a:p>
              <a:r>
                <a:rPr lang="en-US" dirty="0"/>
                <a:t>N=10,000</a:t>
              </a:r>
            </a:p>
          </p:txBody>
        </p:sp>
        <p:sp>
          <p:nvSpPr>
            <p:cNvPr id="68" name="TextBox 67">
              <a:extLst>
                <a:ext uri="{FF2B5EF4-FFF2-40B4-BE49-F238E27FC236}">
                  <a16:creationId xmlns:a16="http://schemas.microsoft.com/office/drawing/2014/main" id="{7BC14AEF-8B6E-4E49-9AAD-8AB860950530}"/>
                </a:ext>
              </a:extLst>
            </p:cNvPr>
            <p:cNvSpPr txBox="1"/>
            <p:nvPr/>
          </p:nvSpPr>
          <p:spPr>
            <a:xfrm>
              <a:off x="4238290" y="3867428"/>
              <a:ext cx="1329788" cy="369332"/>
            </a:xfrm>
            <a:prstGeom prst="rect">
              <a:avLst/>
            </a:prstGeom>
            <a:noFill/>
          </p:spPr>
          <p:txBody>
            <a:bodyPr wrap="none" rtlCol="0">
              <a:spAutoFit/>
            </a:bodyPr>
            <a:lstStyle/>
            <a:p>
              <a:r>
                <a:rPr lang="en-US" dirty="0"/>
                <a:t>N=100,000</a:t>
              </a:r>
            </a:p>
          </p:txBody>
        </p:sp>
        <p:sp>
          <p:nvSpPr>
            <p:cNvPr id="69" name="TextBox 68">
              <a:extLst>
                <a:ext uri="{FF2B5EF4-FFF2-40B4-BE49-F238E27FC236}">
                  <a16:creationId xmlns:a16="http://schemas.microsoft.com/office/drawing/2014/main" id="{E61BAB03-30EB-4302-99A3-1634795B39CF}"/>
                </a:ext>
              </a:extLst>
            </p:cNvPr>
            <p:cNvSpPr txBox="1"/>
            <p:nvPr/>
          </p:nvSpPr>
          <p:spPr>
            <a:xfrm>
              <a:off x="6339001" y="3867428"/>
              <a:ext cx="1527791" cy="369332"/>
            </a:xfrm>
            <a:prstGeom prst="rect">
              <a:avLst/>
            </a:prstGeom>
            <a:noFill/>
          </p:spPr>
          <p:txBody>
            <a:bodyPr wrap="none" rtlCol="0">
              <a:spAutoFit/>
            </a:bodyPr>
            <a:lstStyle/>
            <a:p>
              <a:r>
                <a:rPr lang="en-US" dirty="0"/>
                <a:t>N=1,000,000</a:t>
              </a:r>
            </a:p>
          </p:txBody>
        </p:sp>
      </p:grpSp>
      <p:sp>
        <p:nvSpPr>
          <p:cNvPr id="70" name="Rectangle 69">
            <a:extLst>
              <a:ext uri="{FF2B5EF4-FFF2-40B4-BE49-F238E27FC236}">
                <a16:creationId xmlns:a16="http://schemas.microsoft.com/office/drawing/2014/main" id="{1C114668-B33C-4348-AE11-BA0724F98983}"/>
              </a:ext>
            </a:extLst>
          </p:cNvPr>
          <p:cNvSpPr/>
          <p:nvPr/>
        </p:nvSpPr>
        <p:spPr>
          <a:xfrm>
            <a:off x="213815" y="891654"/>
            <a:ext cx="8825552" cy="1018511"/>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Scalable Nearest Neighbor Query Structure</a:t>
            </a:r>
          </a:p>
        </p:txBody>
      </p:sp>
    </p:spTree>
    <p:extLst>
      <p:ext uri="{BB962C8B-B14F-4D97-AF65-F5344CB8AC3E}">
        <p14:creationId xmlns:p14="http://schemas.microsoft.com/office/powerpoint/2010/main" val="45449799"/>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a:xfrm>
            <a:off x="6553200" y="6356350"/>
            <a:ext cx="2133600" cy="365125"/>
          </a:xfrm>
        </p:spPr>
        <p:txBody>
          <a:bodyPr/>
          <a:lstStyle/>
          <a:p>
            <a:fld id="{0C9D9FE6-5D08-3B48-9104-2B1B3E27A71F}" type="slidenum">
              <a:rPr lang="en-US" smtClean="0"/>
              <a:t>61</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Synthesize: A New Suite of Libraries for Analysis </a:t>
            </a:r>
          </a:p>
        </p:txBody>
      </p:sp>
      <p:grpSp>
        <p:nvGrpSpPr>
          <p:cNvPr id="63" name="Group 62">
            <a:extLst>
              <a:ext uri="{FF2B5EF4-FFF2-40B4-BE49-F238E27FC236}">
                <a16:creationId xmlns:a16="http://schemas.microsoft.com/office/drawing/2014/main" id="{B75D94C0-67BB-4F3A-9B94-3C7DC913DA6B}"/>
              </a:ext>
            </a:extLst>
          </p:cNvPr>
          <p:cNvGrpSpPr/>
          <p:nvPr/>
        </p:nvGrpSpPr>
        <p:grpSpPr>
          <a:xfrm>
            <a:off x="748352" y="2094613"/>
            <a:ext cx="7756478" cy="1018511"/>
            <a:chOff x="797098" y="2078665"/>
            <a:chExt cx="7756478" cy="1018511"/>
          </a:xfrm>
        </p:grpSpPr>
        <p:sp>
          <p:nvSpPr>
            <p:cNvPr id="41" name="Rectangle 40">
              <a:extLst>
                <a:ext uri="{FF2B5EF4-FFF2-40B4-BE49-F238E27FC236}">
                  <a16:creationId xmlns:a16="http://schemas.microsoft.com/office/drawing/2014/main" id="{0C72F631-A7AD-419D-8414-746236D00D11}"/>
                </a:ext>
              </a:extLst>
            </p:cNvPr>
            <p:cNvSpPr/>
            <p:nvPr/>
          </p:nvSpPr>
          <p:spPr>
            <a:xfrm>
              <a:off x="797098" y="2078665"/>
              <a:ext cx="7756478" cy="1018511"/>
            </a:xfrm>
            <a:prstGeom prst="rect">
              <a:avLst/>
            </a:prstGeom>
            <a:solidFill>
              <a:schemeClr val="accent1">
                <a:lumMod val="20000"/>
                <a:lumOff val="80000"/>
              </a:schemeClr>
            </a:solid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721B5ACB-09BB-46A8-9DDA-76BE05A0DCC1}"/>
                </a:ext>
              </a:extLst>
            </p:cNvPr>
            <p:cNvGrpSpPr/>
            <p:nvPr/>
          </p:nvGrpSpPr>
          <p:grpSpPr>
            <a:xfrm>
              <a:off x="1485014" y="2221472"/>
              <a:ext cx="6380646" cy="801962"/>
              <a:chOff x="1487576" y="2266791"/>
              <a:chExt cx="6380646" cy="801962"/>
            </a:xfrm>
          </p:grpSpPr>
          <p:pic>
            <p:nvPicPr>
              <p:cNvPr id="4" name="Graphic 3">
                <a:extLst>
                  <a:ext uri="{FF2B5EF4-FFF2-40B4-BE49-F238E27FC236}">
                    <a16:creationId xmlns:a16="http://schemas.microsoft.com/office/drawing/2014/main" id="{11395277-F8C4-4913-8495-E5EADCA9329C}"/>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814893" y="2266791"/>
                <a:ext cx="3053329" cy="801962"/>
              </a:xfrm>
              <a:prstGeom prst="rect">
                <a:avLst/>
              </a:prstGeom>
            </p:spPr>
          </p:pic>
          <p:pic>
            <p:nvPicPr>
              <p:cNvPr id="6" name="Graphic 5">
                <a:extLst>
                  <a:ext uri="{FF2B5EF4-FFF2-40B4-BE49-F238E27FC236}">
                    <a16:creationId xmlns:a16="http://schemas.microsoft.com/office/drawing/2014/main" id="{BB3FC9E3-7104-4028-B08E-0A34370AA0A5}"/>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9862" t="35122" r="11473" b="28123"/>
              <a:stretch/>
            </p:blipFill>
            <p:spPr>
              <a:xfrm>
                <a:off x="1487576" y="2266791"/>
                <a:ext cx="2322097" cy="723303"/>
              </a:xfrm>
              <a:prstGeom prst="rect">
                <a:avLst/>
              </a:prstGeom>
            </p:spPr>
          </p:pic>
        </p:grpSp>
      </p:grpSp>
      <p:pic>
        <p:nvPicPr>
          <p:cNvPr id="12" name="Picture 11">
            <a:extLst>
              <a:ext uri="{FF2B5EF4-FFF2-40B4-BE49-F238E27FC236}">
                <a16:creationId xmlns:a16="http://schemas.microsoft.com/office/drawing/2014/main" id="{5EAAC1D7-D6BB-4E5F-AA4E-33973D80B7F9}"/>
              </a:ext>
            </a:extLst>
          </p:cNvPr>
          <p:cNvPicPr>
            <a:picLocks noChangeAspect="1"/>
          </p:cNvPicPr>
          <p:nvPr/>
        </p:nvPicPr>
        <p:blipFill>
          <a:blip r:embed="rId7"/>
          <a:stretch>
            <a:fillRect/>
          </a:stretch>
        </p:blipFill>
        <p:spPr>
          <a:xfrm>
            <a:off x="1151222" y="3368973"/>
            <a:ext cx="2780182" cy="1499911"/>
          </a:xfrm>
          <a:prstGeom prst="rect">
            <a:avLst/>
          </a:prstGeom>
        </p:spPr>
      </p:pic>
      <p:sp>
        <p:nvSpPr>
          <p:cNvPr id="14" name="AutoShape 4" descr="nglpy">
            <a:extLst>
              <a:ext uri="{FF2B5EF4-FFF2-40B4-BE49-F238E27FC236}">
                <a16:creationId xmlns:a16="http://schemas.microsoft.com/office/drawing/2014/main" id="{92CC9C96-9D43-4A44-9507-AC4244E812C1}"/>
              </a:ext>
            </a:extLst>
          </p:cNvPr>
          <p:cNvSpPr>
            <a:spLocks noChangeAspect="1" noChangeArrowheads="1"/>
          </p:cNvSpPr>
          <p:nvPr/>
        </p:nvSpPr>
        <p:spPr bwMode="auto">
          <a:xfrm>
            <a:off x="4879413" y="334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1" name="AutoShape 4" descr="nglpy">
            <a:extLst>
              <a:ext uri="{FF2B5EF4-FFF2-40B4-BE49-F238E27FC236}">
                <a16:creationId xmlns:a16="http://schemas.microsoft.com/office/drawing/2014/main" id="{8FC86899-C6D5-4D26-B11F-328FAAB19177}"/>
              </a:ext>
            </a:extLst>
          </p:cNvPr>
          <p:cNvSpPr>
            <a:spLocks noChangeAspect="1" noChangeArrowheads="1"/>
          </p:cNvSpPr>
          <p:nvPr/>
        </p:nvSpPr>
        <p:spPr bwMode="auto">
          <a:xfrm>
            <a:off x="6255478" y="331872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0" name="Group 19">
            <a:extLst>
              <a:ext uri="{FF2B5EF4-FFF2-40B4-BE49-F238E27FC236}">
                <a16:creationId xmlns:a16="http://schemas.microsoft.com/office/drawing/2014/main" id="{2ECFDF5B-64A8-4ACB-A7C9-841BD1A1CD15}"/>
              </a:ext>
            </a:extLst>
          </p:cNvPr>
          <p:cNvGrpSpPr/>
          <p:nvPr/>
        </p:nvGrpSpPr>
        <p:grpSpPr>
          <a:xfrm>
            <a:off x="849337" y="5138738"/>
            <a:ext cx="3383953" cy="1483005"/>
            <a:chOff x="2863458" y="5138738"/>
            <a:chExt cx="3594462" cy="1483005"/>
          </a:xfrm>
        </p:grpSpPr>
        <p:pic>
          <p:nvPicPr>
            <p:cNvPr id="39" name="Picture 38">
              <a:extLst>
                <a:ext uri="{FF2B5EF4-FFF2-40B4-BE49-F238E27FC236}">
                  <a16:creationId xmlns:a16="http://schemas.microsoft.com/office/drawing/2014/main" id="{15D86F69-6A08-461B-9359-876AD4D2FF3F}"/>
                </a:ext>
              </a:extLst>
            </p:cNvPr>
            <p:cNvPicPr>
              <a:picLocks noChangeAspect="1"/>
            </p:cNvPicPr>
            <p:nvPr/>
          </p:nvPicPr>
          <p:blipFill rotWithShape="1">
            <a:blip r:embed="rId8"/>
            <a:srcRect t="2012"/>
            <a:stretch/>
          </p:blipFill>
          <p:spPr>
            <a:xfrm>
              <a:off x="2863458" y="5138738"/>
              <a:ext cx="3594462" cy="1483005"/>
            </a:xfrm>
            <a:prstGeom prst="rect">
              <a:avLst/>
            </a:prstGeom>
            <a:ln>
              <a:solidFill>
                <a:schemeClr val="tx1"/>
              </a:solidFill>
            </a:ln>
            <a:effectLst>
              <a:outerShdw blurRad="292100" dist="139700" dir="2700000" algn="tl" rotWithShape="0">
                <a:srgbClr val="333333">
                  <a:alpha val="65000"/>
                </a:srgbClr>
              </a:outerShdw>
            </a:effectLst>
          </p:spPr>
        </p:pic>
        <p:sp>
          <p:nvSpPr>
            <p:cNvPr id="17" name="Rectangle 16">
              <a:extLst>
                <a:ext uri="{FF2B5EF4-FFF2-40B4-BE49-F238E27FC236}">
                  <a16:creationId xmlns:a16="http://schemas.microsoft.com/office/drawing/2014/main" id="{3A04E89A-DC16-4BDE-9F4E-ACA9CBF4F3AE}"/>
                </a:ext>
              </a:extLst>
            </p:cNvPr>
            <p:cNvSpPr/>
            <p:nvPr/>
          </p:nvSpPr>
          <p:spPr>
            <a:xfrm>
              <a:off x="3265193" y="5418575"/>
              <a:ext cx="2688258" cy="923330"/>
            </a:xfrm>
            <a:prstGeom prst="rect">
              <a:avLst/>
            </a:prstGeom>
            <a:noFill/>
          </p:spPr>
          <p:txBody>
            <a:bodyPr wrap="none" lIns="91440" tIns="45720" rIns="91440" bIns="45720">
              <a:spAutoFit/>
            </a:bodyPr>
            <a:lstStyle/>
            <a:p>
              <a:r>
                <a:rPr lang="en-US" sz="5400" b="1" dirty="0"/>
                <a:t>Regulus</a:t>
              </a:r>
            </a:p>
          </p:txBody>
        </p:sp>
      </p:grpSp>
      <p:cxnSp>
        <p:nvCxnSpPr>
          <p:cNvPr id="29" name="Straight Arrow Connector 28">
            <a:extLst>
              <a:ext uri="{FF2B5EF4-FFF2-40B4-BE49-F238E27FC236}">
                <a16:creationId xmlns:a16="http://schemas.microsoft.com/office/drawing/2014/main" id="{660E9C87-F40E-4C1C-8A50-4AFC6F55FBA8}"/>
              </a:ext>
            </a:extLst>
          </p:cNvPr>
          <p:cNvCxnSpPr>
            <a:cxnSpLocks/>
            <a:endCxn id="41" idx="0"/>
          </p:cNvCxnSpPr>
          <p:nvPr/>
        </p:nvCxnSpPr>
        <p:spPr>
          <a:xfrm>
            <a:off x="4626591" y="1910165"/>
            <a:ext cx="0" cy="18444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FF784F12-A554-4ADA-9345-B3C31DDC8981}"/>
              </a:ext>
            </a:extLst>
          </p:cNvPr>
          <p:cNvCxnSpPr>
            <a:cxnSpLocks/>
            <a:endCxn id="12" idx="0"/>
          </p:cNvCxnSpPr>
          <p:nvPr/>
        </p:nvCxnSpPr>
        <p:spPr>
          <a:xfrm>
            <a:off x="2541313" y="3113124"/>
            <a:ext cx="0" cy="25584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F55DAE92-3E33-45FB-9EE8-F7CC5CA90FDA}"/>
              </a:ext>
            </a:extLst>
          </p:cNvPr>
          <p:cNvCxnSpPr>
            <a:cxnSpLocks/>
            <a:stCxn id="12" idx="2"/>
            <a:endCxn id="39" idx="0"/>
          </p:cNvCxnSpPr>
          <p:nvPr/>
        </p:nvCxnSpPr>
        <p:spPr>
          <a:xfrm>
            <a:off x="2541313" y="4868884"/>
            <a:ext cx="1" cy="26985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5" name="Rectangle 34">
            <a:extLst>
              <a:ext uri="{FF2B5EF4-FFF2-40B4-BE49-F238E27FC236}">
                <a16:creationId xmlns:a16="http://schemas.microsoft.com/office/drawing/2014/main" id="{BBD5BC5E-43C5-499A-9C1D-4B8DBE7BD8E0}"/>
              </a:ext>
            </a:extLst>
          </p:cNvPr>
          <p:cNvSpPr/>
          <p:nvPr/>
        </p:nvSpPr>
        <p:spPr>
          <a:xfrm>
            <a:off x="213815" y="891654"/>
            <a:ext cx="8825552" cy="1018511"/>
          </a:xfrm>
          <a:prstGeom prst="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a:t>Scalable Nearest Neighbor Query Structure</a:t>
            </a:r>
          </a:p>
        </p:txBody>
      </p:sp>
    </p:spTree>
    <p:extLst>
      <p:ext uri="{BB962C8B-B14F-4D97-AF65-F5344CB8AC3E}">
        <p14:creationId xmlns:p14="http://schemas.microsoft.com/office/powerpoint/2010/main" val="3039920758"/>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504D"/>
          </a:solidFill>
        </p:spPr>
        <p:txBody>
          <a:bodyPr>
            <a:normAutofit fontScale="90000"/>
          </a:bodyPr>
          <a:lstStyle/>
          <a:p>
            <a:pPr algn="ctr"/>
            <a:r>
              <a:rPr lang="en-US" dirty="0"/>
              <a:t>Thank You</a:t>
            </a:r>
          </a:p>
        </p:txBody>
      </p:sp>
      <p:sp>
        <p:nvSpPr>
          <p:cNvPr id="13" name="Slide Number Placeholder 12"/>
          <p:cNvSpPr>
            <a:spLocks noGrp="1"/>
          </p:cNvSpPr>
          <p:nvPr>
            <p:ph type="sldNum" sz="quarter" idx="12"/>
          </p:nvPr>
        </p:nvSpPr>
        <p:spPr/>
        <p:txBody>
          <a:bodyPr/>
          <a:lstStyle/>
          <a:p>
            <a:fld id="{0C9D9FE6-5D08-3B48-9104-2B1B3E27A71F}" type="slidenum">
              <a:rPr lang="en-US" smtClean="0"/>
              <a:t>62</a:t>
            </a:fld>
            <a:endParaRPr lang="en-US"/>
          </a:p>
        </p:txBody>
      </p:sp>
      <p:grpSp>
        <p:nvGrpSpPr>
          <p:cNvPr id="14" name="Group 13"/>
          <p:cNvGrpSpPr/>
          <p:nvPr/>
        </p:nvGrpSpPr>
        <p:grpSpPr>
          <a:xfrm>
            <a:off x="1547446" y="849232"/>
            <a:ext cx="6049108" cy="5452314"/>
            <a:chOff x="-625789" y="895725"/>
            <a:chExt cx="6049108" cy="5452314"/>
          </a:xfrm>
        </p:grpSpPr>
        <p:graphicFrame>
          <p:nvGraphicFramePr>
            <p:cNvPr id="15" name="Diagram 14"/>
            <p:cNvGraphicFramePr/>
            <p:nvPr>
              <p:extLst>
                <p:ext uri="{D42A27DB-BD31-4B8C-83A1-F6EECF244321}">
                  <p14:modId xmlns:p14="http://schemas.microsoft.com/office/powerpoint/2010/main" val="1772272556"/>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17" name="Rectangle 16"/>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18" name="Down Arrow 17"/>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0407C751-7E09-4FE4-8D0A-C0B404665462}"/>
              </a:ext>
            </a:extLst>
          </p:cNvPr>
          <p:cNvGrpSpPr/>
          <p:nvPr/>
        </p:nvGrpSpPr>
        <p:grpSpPr>
          <a:xfrm>
            <a:off x="476223" y="2660893"/>
            <a:ext cx="767981" cy="768107"/>
            <a:chOff x="4706388" y="3972001"/>
            <a:chExt cx="1868914" cy="1869221"/>
          </a:xfrm>
        </p:grpSpPr>
        <p:grpSp>
          <p:nvGrpSpPr>
            <p:cNvPr id="10" name="Group 9">
              <a:extLst>
                <a:ext uri="{FF2B5EF4-FFF2-40B4-BE49-F238E27FC236}">
                  <a16:creationId xmlns:a16="http://schemas.microsoft.com/office/drawing/2014/main" id="{7496FADC-3F7E-4736-88B9-D8C1DDB9E5C5}"/>
                </a:ext>
              </a:extLst>
            </p:cNvPr>
            <p:cNvGrpSpPr/>
            <p:nvPr/>
          </p:nvGrpSpPr>
          <p:grpSpPr>
            <a:xfrm>
              <a:off x="4706388" y="3972001"/>
              <a:ext cx="1868914" cy="1869221"/>
              <a:chOff x="4706388" y="3676574"/>
              <a:chExt cx="1868914" cy="1869221"/>
            </a:xfrm>
          </p:grpSpPr>
          <p:pic>
            <p:nvPicPr>
              <p:cNvPr id="11" name="Picture 10" descr="distance0.png">
                <a:extLst>
                  <a:ext uri="{FF2B5EF4-FFF2-40B4-BE49-F238E27FC236}">
                    <a16:creationId xmlns:a16="http://schemas.microsoft.com/office/drawing/2014/main" id="{0F3E1079-91A5-4DDE-839B-5936FCD89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12" name="Group 11">
                <a:extLst>
                  <a:ext uri="{FF2B5EF4-FFF2-40B4-BE49-F238E27FC236}">
                    <a16:creationId xmlns:a16="http://schemas.microsoft.com/office/drawing/2014/main" id="{0B47ED75-081B-4A97-AB3D-6A06229B4B9B}"/>
                  </a:ext>
                </a:extLst>
              </p:cNvPr>
              <p:cNvGrpSpPr/>
              <p:nvPr/>
            </p:nvGrpSpPr>
            <p:grpSpPr>
              <a:xfrm>
                <a:off x="5075261" y="3990437"/>
                <a:ext cx="1406309" cy="1444343"/>
                <a:chOff x="578357" y="4952872"/>
                <a:chExt cx="1406309" cy="1444343"/>
              </a:xfrm>
              <a:solidFill>
                <a:schemeClr val="bg1">
                  <a:lumMod val="75000"/>
                </a:schemeClr>
              </a:solidFill>
            </p:grpSpPr>
            <p:sp>
              <p:nvSpPr>
                <p:cNvPr id="52" name="Multiply 71">
                  <a:extLst>
                    <a:ext uri="{FF2B5EF4-FFF2-40B4-BE49-F238E27FC236}">
                      <a16:creationId xmlns:a16="http://schemas.microsoft.com/office/drawing/2014/main" id="{4EB24203-A840-499D-9F67-F569CE83BD0E}"/>
                    </a:ext>
                  </a:extLst>
                </p:cNvPr>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Multiply 72">
                  <a:extLst>
                    <a:ext uri="{FF2B5EF4-FFF2-40B4-BE49-F238E27FC236}">
                      <a16:creationId xmlns:a16="http://schemas.microsoft.com/office/drawing/2014/main" id="{4E3D41D4-6E33-4DBD-A6F2-63B184230037}"/>
                    </a:ext>
                  </a:extLst>
                </p:cNvPr>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Multiply 73">
                  <a:extLst>
                    <a:ext uri="{FF2B5EF4-FFF2-40B4-BE49-F238E27FC236}">
                      <a16:creationId xmlns:a16="http://schemas.microsoft.com/office/drawing/2014/main" id="{192EDFDB-1515-4158-ACDC-E7E3DB9D0276}"/>
                    </a:ext>
                  </a:extLst>
                </p:cNvPr>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74">
                  <a:extLst>
                    <a:ext uri="{FF2B5EF4-FFF2-40B4-BE49-F238E27FC236}">
                      <a16:creationId xmlns:a16="http://schemas.microsoft.com/office/drawing/2014/main" id="{3F61DC35-FF13-456E-A09C-AB309CC9155F}"/>
                    </a:ext>
                  </a:extLst>
                </p:cNvPr>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Multiply 75">
                  <a:extLst>
                    <a:ext uri="{FF2B5EF4-FFF2-40B4-BE49-F238E27FC236}">
                      <a16:creationId xmlns:a16="http://schemas.microsoft.com/office/drawing/2014/main" id="{2BC27E1C-4A75-4977-8C84-5EC4B614616D}"/>
                    </a:ext>
                  </a:extLst>
                </p:cNvPr>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76">
                  <a:extLst>
                    <a:ext uri="{FF2B5EF4-FFF2-40B4-BE49-F238E27FC236}">
                      <a16:creationId xmlns:a16="http://schemas.microsoft.com/office/drawing/2014/main" id="{1D418620-3E3B-4431-A329-2FCEE087AF03}"/>
                    </a:ext>
                  </a:extLst>
                </p:cNvPr>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4DA7616-AA42-4F9F-BDDB-ED6F1ABDF405}"/>
                  </a:ext>
                </a:extLst>
              </p:cNvPr>
              <p:cNvGrpSpPr/>
              <p:nvPr/>
            </p:nvGrpSpPr>
            <p:grpSpPr>
              <a:xfrm>
                <a:off x="4836933" y="3778564"/>
                <a:ext cx="1662235" cy="1635499"/>
                <a:chOff x="340029" y="4740999"/>
                <a:chExt cx="1662235" cy="1635499"/>
              </a:xfrm>
              <a:solidFill>
                <a:schemeClr val="bg1"/>
              </a:solidFill>
            </p:grpSpPr>
            <p:sp>
              <p:nvSpPr>
                <p:cNvPr id="22" name="Oval 21">
                  <a:extLst>
                    <a:ext uri="{FF2B5EF4-FFF2-40B4-BE49-F238E27FC236}">
                      <a16:creationId xmlns:a16="http://schemas.microsoft.com/office/drawing/2014/main" id="{8D6E5989-2908-4C63-9E8B-009983850B78}"/>
                    </a:ext>
                  </a:extLst>
                </p:cNvPr>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1E87B2-F4C9-4B17-949E-DDA4C1FC62C2}"/>
                    </a:ext>
                  </a:extLst>
                </p:cNvPr>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FBAF087-367E-4AA2-8A8F-0577442A7387}"/>
                    </a:ext>
                  </a:extLst>
                </p:cNvPr>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09E8563-AB9D-4C6F-B86B-D7FAAF68A754}"/>
                    </a:ext>
                  </a:extLst>
                </p:cNvPr>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D1FE6D4-D9ED-4C2E-AAA7-07AD04D35588}"/>
                    </a:ext>
                  </a:extLst>
                </p:cNvPr>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06D39A3-2F44-4ABD-8A13-E1DB8C693783}"/>
                    </a:ext>
                  </a:extLst>
                </p:cNvPr>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6DB5F92-0350-4D53-9501-A8B2D366001C}"/>
                    </a:ext>
                  </a:extLst>
                </p:cNvPr>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2FD844A-D114-4964-A76C-FBD684AF2EEB}"/>
                    </a:ext>
                  </a:extLst>
                </p:cNvPr>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2112C25-2F90-4C61-BD14-C51CEFF3160A}"/>
                    </a:ext>
                  </a:extLst>
                </p:cNvPr>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1835D9-B350-43B0-8EB4-1C7DD4CE1A43}"/>
                    </a:ext>
                  </a:extLst>
                </p:cNvPr>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5F3CF41-0938-49EA-9FB8-6C80CBF72405}"/>
                    </a:ext>
                  </a:extLst>
                </p:cNvPr>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1DF8D90-7AD7-4CE6-B802-CA6DFFBCE1A1}"/>
                    </a:ext>
                  </a:extLst>
                </p:cNvPr>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BC5F1C4-2FBD-4EBF-A024-60D4AF2C4185}"/>
                    </a:ext>
                  </a:extLst>
                </p:cNvPr>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7E5A6A-0EAE-43A0-8FC3-09881B1B8327}"/>
                    </a:ext>
                  </a:extLst>
                </p:cNvPr>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E1C4EE-21A6-4631-9854-A6B80974D6DB}"/>
                    </a:ext>
                  </a:extLst>
                </p:cNvPr>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414663A-2720-407F-A119-75BC0FD6D791}"/>
                    </a:ext>
                  </a:extLst>
                </p:cNvPr>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01B7837-3CB7-4AC1-8D9C-452F6300DA1E}"/>
                    </a:ext>
                  </a:extLst>
                </p:cNvPr>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D84C4C4-2D6C-4CDA-A5BF-E7734FD97464}"/>
                    </a:ext>
                  </a:extLst>
                </p:cNvPr>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30D6AE-096C-4362-9A8B-5E9ACE28D70C}"/>
                    </a:ext>
                  </a:extLst>
                </p:cNvPr>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DB814E-90EC-4484-B706-2DF2B0DDA428}"/>
                    </a:ext>
                  </a:extLst>
                </p:cNvPr>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CD97FE8-5556-4E19-B91B-5F8807F725EC}"/>
                    </a:ext>
                  </a:extLst>
                </p:cNvPr>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9EF87FD-FB61-46D8-855B-3A94BFC69FB6}"/>
                    </a:ext>
                  </a:extLst>
                </p:cNvPr>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26EB9D-3919-41E4-8493-4BD68849E95C}"/>
                    </a:ext>
                  </a:extLst>
                </p:cNvPr>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30C758F-265E-46BC-908B-AB42C33760E4}"/>
                    </a:ext>
                  </a:extLst>
                </p:cNvPr>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44BD25-EB30-422A-B036-233ACAF08B0C}"/>
                    </a:ext>
                  </a:extLst>
                </p:cNvPr>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D97ABD-C7E7-4D83-80D4-9BDA148397F7}"/>
                    </a:ext>
                  </a:extLst>
                </p:cNvPr>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F7BD741-7B0F-4920-AD37-6887E1A5CE4D}"/>
                    </a:ext>
                  </a:extLst>
                </p:cNvPr>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93AEBED-6487-4A81-91F8-4E06F9D1499A}"/>
                    </a:ext>
                  </a:extLst>
                </p:cNvPr>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0B1B1-D65B-4419-AAFA-9FADD51637AE}"/>
                    </a:ext>
                  </a:extLst>
                </p:cNvPr>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13E2856-57F0-41C8-9F13-67CA5B7B8EEF}"/>
                    </a:ext>
                  </a:extLst>
                </p:cNvPr>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70413394-2118-4D44-9929-E51394F72873}"/>
                  </a:ext>
                </a:extLst>
              </p:cNvPr>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1F840DF1-D440-4547-B7D2-F243E304B743}"/>
                </a:ext>
              </a:extLst>
            </p:cNvPr>
            <p:cNvGrpSpPr/>
            <p:nvPr/>
          </p:nvGrpSpPr>
          <p:grpSpPr>
            <a:xfrm>
              <a:off x="4754594" y="3992929"/>
              <a:ext cx="1756444" cy="1796320"/>
              <a:chOff x="4754594" y="3697502"/>
              <a:chExt cx="1756444" cy="1796320"/>
            </a:xfrm>
          </p:grpSpPr>
          <p:sp>
            <p:nvSpPr>
              <p:cNvPr id="59" name="Multiply 113">
                <a:extLst>
                  <a:ext uri="{FF2B5EF4-FFF2-40B4-BE49-F238E27FC236}">
                    <a16:creationId xmlns:a16="http://schemas.microsoft.com/office/drawing/2014/main" id="{87D8FBE8-2738-41D8-892B-ACA0A7D40601}"/>
                  </a:ext>
                </a:extLst>
              </p:cNvPr>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114">
                <a:extLst>
                  <a:ext uri="{FF2B5EF4-FFF2-40B4-BE49-F238E27FC236}">
                    <a16:creationId xmlns:a16="http://schemas.microsoft.com/office/drawing/2014/main" id="{C692B51C-50C5-44E0-854A-3D81F5C139CA}"/>
                  </a:ext>
                </a:extLst>
              </p:cNvPr>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Multiply 115">
                <a:extLst>
                  <a:ext uri="{FF2B5EF4-FFF2-40B4-BE49-F238E27FC236}">
                    <a16:creationId xmlns:a16="http://schemas.microsoft.com/office/drawing/2014/main" id="{F5BCB88C-7377-4D3E-B13A-337E84D2FF8C}"/>
                  </a:ext>
                </a:extLst>
              </p:cNvPr>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Multiply 116">
                <a:extLst>
                  <a:ext uri="{FF2B5EF4-FFF2-40B4-BE49-F238E27FC236}">
                    <a16:creationId xmlns:a16="http://schemas.microsoft.com/office/drawing/2014/main" id="{D61C4189-6591-452D-9B11-C751BBCE45AA}"/>
                  </a:ext>
                </a:extLst>
              </p:cNvPr>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0CF387EC-71F8-4782-873D-A08E93441575}"/>
              </a:ext>
            </a:extLst>
          </p:cNvPr>
          <p:cNvGrpSpPr/>
          <p:nvPr/>
        </p:nvGrpSpPr>
        <p:grpSpPr>
          <a:xfrm>
            <a:off x="156628" y="1676242"/>
            <a:ext cx="3511030" cy="866536"/>
            <a:chOff x="129879" y="3951381"/>
            <a:chExt cx="8609518" cy="2124862"/>
          </a:xfrm>
        </p:grpSpPr>
        <p:pic>
          <p:nvPicPr>
            <p:cNvPr id="66" name="Picture 65" descr="bottleneck.png">
              <a:extLst>
                <a:ext uri="{FF2B5EF4-FFF2-40B4-BE49-F238E27FC236}">
                  <a16:creationId xmlns:a16="http://schemas.microsoft.com/office/drawing/2014/main" id="{1F25D2E3-8CC5-4276-BC51-CF985E8CC7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68" name="Picture 2" descr="C:\Users\dan\Desktop\DAG\UQ Workshop\talk\figs\TOPOP4.png">
              <a:extLst>
                <a:ext uri="{FF2B5EF4-FFF2-40B4-BE49-F238E27FC236}">
                  <a16:creationId xmlns:a16="http://schemas.microsoft.com/office/drawing/2014/main" id="{36DAF747-AD90-4E38-AB0B-49D40C5CEB14}"/>
                </a:ext>
              </a:extLst>
            </p:cNvPr>
            <p:cNvPicPr>
              <a:picLocks noChangeAspect="1" noChangeArrowheads="1"/>
            </p:cNvPicPr>
            <p:nvPr/>
          </p:nvPicPr>
          <p:blipFill>
            <a:blip r:embed="rId9" cstate="print"/>
            <a:stretch>
              <a:fillRect/>
            </a:stretch>
          </p:blipFill>
          <p:spPr bwMode="auto">
            <a:xfrm>
              <a:off x="129879" y="4327314"/>
              <a:ext cx="3748046" cy="1727091"/>
            </a:xfrm>
            <a:prstGeom prst="rect">
              <a:avLst/>
            </a:prstGeom>
            <a:noFill/>
          </p:spPr>
        </p:pic>
        <p:pic>
          <p:nvPicPr>
            <p:cNvPr id="71" name="Picture 2" descr="C:\Users\dan\Desktop\DAG\UQ Workshop\talk\figs\TOPOP4.png">
              <a:extLst>
                <a:ext uri="{FF2B5EF4-FFF2-40B4-BE49-F238E27FC236}">
                  <a16:creationId xmlns:a16="http://schemas.microsoft.com/office/drawing/2014/main" id="{6AF7A118-4599-4323-93A9-AD959FE7A2BF}"/>
                </a:ext>
              </a:extLst>
            </p:cNvPr>
            <p:cNvPicPr>
              <a:picLocks noChangeAspect="1" noChangeArrowheads="1"/>
            </p:cNvPicPr>
            <p:nvPr/>
          </p:nvPicPr>
          <p:blipFill>
            <a:blip r:embed="rId10" cstate="print"/>
            <a:stretch>
              <a:fillRect/>
            </a:stretch>
          </p:blipFill>
          <p:spPr bwMode="auto">
            <a:xfrm>
              <a:off x="6967821" y="4120077"/>
              <a:ext cx="1771576" cy="1727091"/>
            </a:xfrm>
            <a:prstGeom prst="rect">
              <a:avLst/>
            </a:prstGeom>
            <a:noFill/>
          </p:spPr>
        </p:pic>
      </p:grpSp>
      <p:grpSp>
        <p:nvGrpSpPr>
          <p:cNvPr id="6" name="Group 5">
            <a:extLst>
              <a:ext uri="{FF2B5EF4-FFF2-40B4-BE49-F238E27FC236}">
                <a16:creationId xmlns:a16="http://schemas.microsoft.com/office/drawing/2014/main" id="{A2DC323F-3A82-4370-894B-3BDAF2EC9BCF}"/>
              </a:ext>
            </a:extLst>
          </p:cNvPr>
          <p:cNvGrpSpPr/>
          <p:nvPr/>
        </p:nvGrpSpPr>
        <p:grpSpPr>
          <a:xfrm>
            <a:off x="5353261" y="1597359"/>
            <a:ext cx="3132858" cy="780082"/>
            <a:chOff x="1032067" y="2176262"/>
            <a:chExt cx="7842457" cy="1952773"/>
          </a:xfrm>
        </p:grpSpPr>
        <p:pic>
          <p:nvPicPr>
            <p:cNvPr id="73" name="Picture 72" descr="limit_idf_m1.png">
              <a:extLst>
                <a:ext uri="{FF2B5EF4-FFF2-40B4-BE49-F238E27FC236}">
                  <a16:creationId xmlns:a16="http://schemas.microsoft.com/office/drawing/2014/main" id="{6911F380-6300-4453-AD97-9D25BA6DCC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4" name="Picture 73" descr="limit_idf_m2.png">
              <a:extLst>
                <a:ext uri="{FF2B5EF4-FFF2-40B4-BE49-F238E27FC236}">
                  <a16:creationId xmlns:a16="http://schemas.microsoft.com/office/drawing/2014/main" id="{ECF522CF-F1AD-4903-A1C3-D7494B6812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5" name="Picture 74" descr="limit_idf_m3.png">
              <a:extLst>
                <a:ext uri="{FF2B5EF4-FFF2-40B4-BE49-F238E27FC236}">
                  <a16:creationId xmlns:a16="http://schemas.microsoft.com/office/drawing/2014/main" id="{A6CA70BF-C4C2-4885-989A-A27A8BF7AC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pic>
        <p:nvPicPr>
          <p:cNvPr id="76" name="Shape 187">
            <a:extLst>
              <a:ext uri="{FF2B5EF4-FFF2-40B4-BE49-F238E27FC236}">
                <a16:creationId xmlns:a16="http://schemas.microsoft.com/office/drawing/2014/main" id="{06A0A478-E565-4A23-9867-223A41237C34}"/>
              </a:ext>
            </a:extLst>
          </p:cNvPr>
          <p:cNvPicPr preferRelativeResize="0"/>
          <p:nvPr/>
        </p:nvPicPr>
        <p:blipFill>
          <a:blip r:embed="rId14">
            <a:alphaModFix/>
          </a:blip>
          <a:stretch>
            <a:fillRect/>
          </a:stretch>
        </p:blipFill>
        <p:spPr>
          <a:xfrm>
            <a:off x="6389868" y="2749890"/>
            <a:ext cx="2754132" cy="1652170"/>
          </a:xfrm>
          <a:prstGeom prst="rect">
            <a:avLst/>
          </a:prstGeom>
          <a:noFill/>
          <a:ln>
            <a:noFill/>
          </a:ln>
        </p:spPr>
      </p:pic>
      <p:grpSp>
        <p:nvGrpSpPr>
          <p:cNvPr id="153" name="Group 152">
            <a:extLst>
              <a:ext uri="{FF2B5EF4-FFF2-40B4-BE49-F238E27FC236}">
                <a16:creationId xmlns:a16="http://schemas.microsoft.com/office/drawing/2014/main" id="{1AE982B8-7D51-4698-A38F-808E149B68BD}"/>
              </a:ext>
            </a:extLst>
          </p:cNvPr>
          <p:cNvGrpSpPr/>
          <p:nvPr/>
        </p:nvGrpSpPr>
        <p:grpSpPr>
          <a:xfrm>
            <a:off x="7820329" y="4438067"/>
            <a:ext cx="1195963" cy="750427"/>
            <a:chOff x="3890354" y="1882933"/>
            <a:chExt cx="4599467" cy="2886013"/>
          </a:xfrm>
        </p:grpSpPr>
        <p:pic>
          <p:nvPicPr>
            <p:cNvPr id="154" name="Picture 153">
              <a:extLst>
                <a:ext uri="{FF2B5EF4-FFF2-40B4-BE49-F238E27FC236}">
                  <a16:creationId xmlns:a16="http://schemas.microsoft.com/office/drawing/2014/main" id="{C89D01CB-250F-4CF2-87B3-4B8E69EB56B4}"/>
                </a:ext>
              </a:extLst>
            </p:cNvPr>
            <p:cNvPicPr>
              <a:picLocks noChangeAspect="1"/>
            </p:cNvPicPr>
            <p:nvPr/>
          </p:nvPicPr>
          <p:blipFill rotWithShape="1">
            <a:blip r:embed="rId15">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155" name="Oval 154">
              <a:extLst>
                <a:ext uri="{FF2B5EF4-FFF2-40B4-BE49-F238E27FC236}">
                  <a16:creationId xmlns:a16="http://schemas.microsoft.com/office/drawing/2014/main" id="{167B040D-B0C3-43C4-A757-739C8A5CDAA5}"/>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0084378-3963-43CC-87EC-0316BEAB3AF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4A4F6447-0B8C-4309-9206-093D103B37E1}"/>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6C71B00-276A-4024-96A8-73BC54EE7558}"/>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245BE5F6-1519-4B0C-A3CA-D101347B13CC}"/>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CEB602A-07CB-40F1-B60C-C08E273FED02}"/>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9673908-7BE2-4AB1-9C1C-E1CD843D9EC9}"/>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9D69270-BA26-496A-89A2-3F1842B9A4BC}"/>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8EEF0AB-5847-49F8-89E6-BEB829DBC022}"/>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5FD7E1BD-7889-4C27-8916-4018691F77C3}"/>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197D4CD-1AB8-4859-9CB4-817C8B1CD3D1}"/>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C1070E9-E28B-4099-9F04-CFBA91A2DCC3}"/>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BB7BF7D-54F9-40B0-B860-D89B78E57486}"/>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5172C82-3A8A-4134-AFD1-DB09F7F76926}"/>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F3110822-F601-441A-9DF2-2A72A8B24239}"/>
                </a:ext>
              </a:extLst>
            </p:cNvPr>
            <p:cNvGrpSpPr/>
            <p:nvPr/>
          </p:nvGrpSpPr>
          <p:grpSpPr>
            <a:xfrm>
              <a:off x="4201215" y="2247439"/>
              <a:ext cx="3893050" cy="2241907"/>
              <a:chOff x="4201215" y="2247439"/>
              <a:chExt cx="3893050" cy="2241907"/>
            </a:xfrm>
          </p:grpSpPr>
          <p:cxnSp>
            <p:nvCxnSpPr>
              <p:cNvPr id="185" name="Straight Connector 184">
                <a:extLst>
                  <a:ext uri="{FF2B5EF4-FFF2-40B4-BE49-F238E27FC236}">
                    <a16:creationId xmlns:a16="http://schemas.microsoft.com/office/drawing/2014/main" id="{D653CD9F-D9B8-45A5-B731-539E3EC801B5}"/>
                  </a:ext>
                </a:extLst>
              </p:cNvPr>
              <p:cNvCxnSpPr>
                <a:stCxn id="161" idx="1"/>
                <a:endCxn id="16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28C3AC95-9F46-49BF-9BFA-BEC79CC3CB36}"/>
                  </a:ext>
                </a:extLst>
              </p:cNvPr>
              <p:cNvCxnSpPr>
                <a:stCxn id="155" idx="6"/>
                <a:endCxn id="16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43825451-F4A2-4AFC-8205-402E5334B5D4}"/>
                  </a:ext>
                </a:extLst>
              </p:cNvPr>
              <p:cNvCxnSpPr>
                <a:stCxn id="158" idx="7"/>
                <a:endCxn id="15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FB7F8800-17FD-4CD2-80FE-A2191AC3A7CB}"/>
                  </a:ext>
                </a:extLst>
              </p:cNvPr>
              <p:cNvCxnSpPr>
                <a:stCxn id="158" idx="0"/>
                <a:endCxn id="15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DFC58EF1-5C5F-47F1-8587-2A02D655C7C5}"/>
                  </a:ext>
                </a:extLst>
              </p:cNvPr>
              <p:cNvCxnSpPr>
                <a:stCxn id="157" idx="0"/>
                <a:endCxn id="16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DF303BBC-9D08-41C0-AE87-E1461138AED4}"/>
                  </a:ext>
                </a:extLst>
              </p:cNvPr>
              <p:cNvCxnSpPr>
                <a:stCxn id="159" idx="1"/>
                <a:endCxn id="16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F70F8A38-C552-4722-A7B7-6A0840B312BA}"/>
                  </a:ext>
                </a:extLst>
              </p:cNvPr>
              <p:cNvCxnSpPr>
                <a:stCxn id="156" idx="7"/>
                <a:endCxn id="15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97428320-EDFC-4577-9E2F-FE8F763C3BE5}"/>
                  </a:ext>
                </a:extLst>
              </p:cNvPr>
              <p:cNvCxnSpPr>
                <a:stCxn id="156" idx="5"/>
                <a:endCxn id="16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829B8670-6E16-4CD7-A1E4-FC2E0DC39B8F}"/>
                  </a:ext>
                </a:extLst>
              </p:cNvPr>
              <p:cNvCxnSpPr>
                <a:stCxn id="162" idx="3"/>
                <a:endCxn id="16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BB0B4286-8DBC-42F4-83BB-82527BE735AF}"/>
                  </a:ext>
                </a:extLst>
              </p:cNvPr>
              <p:cNvCxnSpPr>
                <a:stCxn id="163" idx="3"/>
                <a:endCxn id="16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8342B00E-29E9-47A8-94F2-C6848C520799}"/>
                  </a:ext>
                </a:extLst>
              </p:cNvPr>
              <p:cNvCxnSpPr>
                <a:stCxn id="164" idx="4"/>
                <a:endCxn id="16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ADDC2094-D5B5-431E-8049-DA76ED3C36D5}"/>
                  </a:ext>
                </a:extLst>
              </p:cNvPr>
              <p:cNvCxnSpPr>
                <a:stCxn id="164" idx="1"/>
                <a:endCxn id="16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14BBC65A-5B71-411C-9AB1-3C370741B587}"/>
                  </a:ext>
                </a:extLst>
              </p:cNvPr>
              <p:cNvCxnSpPr>
                <a:stCxn id="165" idx="3"/>
                <a:endCxn id="15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CFBF099E-96D7-4C2E-BCF9-7122FAE24379}"/>
                  </a:ext>
                </a:extLst>
              </p:cNvPr>
              <p:cNvCxnSpPr>
                <a:stCxn id="165" idx="1"/>
                <a:endCxn id="16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8FA3ADFF-5915-4817-B07B-D108473F31B7}"/>
                  </a:ext>
                </a:extLst>
              </p:cNvPr>
              <p:cNvCxnSpPr>
                <a:stCxn id="167" idx="7"/>
                <a:endCxn id="16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4491C251-3075-448B-8EF5-5C86A1008E07}"/>
                  </a:ext>
                </a:extLst>
              </p:cNvPr>
              <p:cNvCxnSpPr>
                <a:stCxn id="159" idx="7"/>
                <a:endCxn id="16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BBF5EE11-FAC3-4F66-9C45-3016D2106F92}"/>
                  </a:ext>
                </a:extLst>
              </p:cNvPr>
              <p:cNvCxnSpPr>
                <a:stCxn id="155" idx="1"/>
                <a:endCxn id="16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98748168-7C4F-4FE5-B4E7-DD40347CA3BD}"/>
                  </a:ext>
                </a:extLst>
              </p:cNvPr>
              <p:cNvCxnSpPr>
                <a:stCxn id="168" idx="4"/>
                <a:endCxn id="16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2AD227CA-AEAA-4410-A336-C4E4E0262BE9}"/>
                  </a:ext>
                </a:extLst>
              </p:cNvPr>
              <p:cNvCxnSpPr>
                <a:stCxn id="155" idx="4"/>
                <a:endCxn id="16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26CB17A2-58D8-4EC8-85F3-2FC3883B5A17}"/>
                  </a:ext>
                </a:extLst>
              </p:cNvPr>
              <p:cNvCxnSpPr>
                <a:stCxn id="156" idx="1"/>
                <a:endCxn id="15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8B7D036-E830-4499-805F-542CBBE68721}"/>
                  </a:ext>
                </a:extLst>
              </p:cNvPr>
              <p:cNvCxnSpPr>
                <a:stCxn id="155" idx="5"/>
                <a:endCxn id="16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E0DF4EA-AB13-4B0A-9624-CDDD1B7D64D4}"/>
                  </a:ext>
                </a:extLst>
              </p:cNvPr>
              <p:cNvCxnSpPr>
                <a:stCxn id="156" idx="6"/>
                <a:endCxn id="15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412644AD-34DD-48A5-A100-163C74C5C880}"/>
                  </a:ext>
                </a:extLst>
              </p:cNvPr>
              <p:cNvCxnSpPr>
                <a:stCxn id="160" idx="4"/>
                <a:endCxn id="15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60B6CBD-B17C-4C26-9B92-9342C5125A79}"/>
                  </a:ext>
                </a:extLst>
              </p:cNvPr>
              <p:cNvCxnSpPr>
                <a:stCxn id="166" idx="4"/>
                <a:endCxn id="15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8499DA0D-0846-4712-BD82-FAAB09609802}"/>
                  </a:ext>
                </a:extLst>
              </p:cNvPr>
              <p:cNvCxnSpPr>
                <a:stCxn id="167" idx="4"/>
                <a:endCxn id="16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70" name="Straight Connector 169">
              <a:extLst>
                <a:ext uri="{FF2B5EF4-FFF2-40B4-BE49-F238E27FC236}">
                  <a16:creationId xmlns:a16="http://schemas.microsoft.com/office/drawing/2014/main" id="{826CCE93-78DF-4274-AC86-5EC146DCD544}"/>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7F085ACA-9220-4E72-A43D-FC02D7361BA4}"/>
                </a:ext>
              </a:extLst>
            </p:cNvPr>
            <p:cNvGrpSpPr/>
            <p:nvPr/>
          </p:nvGrpSpPr>
          <p:grpSpPr>
            <a:xfrm>
              <a:off x="4290453" y="2283026"/>
              <a:ext cx="3671951" cy="2203972"/>
              <a:chOff x="4290453" y="2283026"/>
              <a:chExt cx="3671951" cy="2203972"/>
            </a:xfrm>
          </p:grpSpPr>
          <p:cxnSp>
            <p:nvCxnSpPr>
              <p:cNvPr id="173" name="Straight Connector 172">
                <a:extLst>
                  <a:ext uri="{FF2B5EF4-FFF2-40B4-BE49-F238E27FC236}">
                    <a16:creationId xmlns:a16="http://schemas.microsoft.com/office/drawing/2014/main" id="{AF6ECF2B-B9FC-4844-AE09-805734C064A9}"/>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B475A7A0-F9B9-45A0-8EB8-C554BEB77E1E}"/>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3B50225E-2D8F-4759-9FBD-729908C79DCE}"/>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9D28C23F-C649-42B2-A67E-F43486D94BF4}"/>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B920675B-9B90-4784-A455-A6A51A727A5D}"/>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5E476861-3549-4470-A0AC-B22893C1765B}"/>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1DC0F2A8-FE26-4C31-9D8D-4AAF93E0C9DD}"/>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85909CF2-2D59-4277-BEC9-9C54A53E5161}"/>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0A0C3E01-8FF3-456C-81A1-1AD84DFE6DD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0672DB5B-4F50-4C8A-8E1F-27FA364686DF}"/>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6D7D40E5-C4F1-4A08-AE04-22701AFAEDC6}"/>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2C8CCB21-9603-416C-8F27-2B577D70F80E}"/>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72" name="Oval 171">
              <a:extLst>
                <a:ext uri="{FF2B5EF4-FFF2-40B4-BE49-F238E27FC236}">
                  <a16:creationId xmlns:a16="http://schemas.microsoft.com/office/drawing/2014/main" id="{465D0293-7FB4-46B0-8F42-225362D6CDB7}"/>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a:extLst>
              <a:ext uri="{FF2B5EF4-FFF2-40B4-BE49-F238E27FC236}">
                <a16:creationId xmlns:a16="http://schemas.microsoft.com/office/drawing/2014/main" id="{5370330B-9815-49C7-9ACF-BF10AB80B794}"/>
              </a:ext>
            </a:extLst>
          </p:cNvPr>
          <p:cNvGrpSpPr/>
          <p:nvPr/>
        </p:nvGrpSpPr>
        <p:grpSpPr>
          <a:xfrm>
            <a:off x="6517766" y="4456601"/>
            <a:ext cx="1190675" cy="747109"/>
            <a:chOff x="3890355" y="1882933"/>
            <a:chExt cx="4599467" cy="2886014"/>
          </a:xfrm>
        </p:grpSpPr>
        <p:pic>
          <p:nvPicPr>
            <p:cNvPr id="211" name="Picture 210">
              <a:extLst>
                <a:ext uri="{FF2B5EF4-FFF2-40B4-BE49-F238E27FC236}">
                  <a16:creationId xmlns:a16="http://schemas.microsoft.com/office/drawing/2014/main" id="{E31464E5-7491-4288-B8BB-65AB8B868751}"/>
                </a:ext>
              </a:extLst>
            </p:cNvPr>
            <p:cNvPicPr>
              <a:picLocks noChangeAspect="1"/>
            </p:cNvPicPr>
            <p:nvPr/>
          </p:nvPicPr>
          <p:blipFill rotWithShape="1">
            <a:blip r:embed="rId15">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212" name="Oval 211">
              <a:extLst>
                <a:ext uri="{FF2B5EF4-FFF2-40B4-BE49-F238E27FC236}">
                  <a16:creationId xmlns:a16="http://schemas.microsoft.com/office/drawing/2014/main" id="{923399C2-0548-440B-855F-44833533D9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0C3DDB7-2300-4F43-A1E3-BDC24426516A}"/>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F8762E1-1BB9-4CC3-9A62-8216CCF0CCC9}"/>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79705F-C7EE-4B34-87C1-3594A8AFA23B}"/>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516EBED-5F08-4E59-B5B1-6317E3F10CFD}"/>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861272DA-7B1E-4087-96F5-735BDC5A568B}"/>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1CF8298-8E7B-4BCF-9955-3D482464E2A8}"/>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0A4147A-65A5-402D-9B20-42568914E9D0}"/>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83456D7-8BA2-4EFD-82F3-9447AA1AA8CA}"/>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5E1DFF2-CC5C-4355-9FD7-DB80A54ABEB5}"/>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C4FEFCE-BC95-49AA-88EE-6EEC130A2867}"/>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2B3D1636-07F5-44D9-91B4-A0B320105D7B}"/>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3521163-4121-4581-97E8-7E52E004B1A9}"/>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9AE1DCB-8020-4626-86FB-CD5BB53CB3AF}"/>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oup 225">
              <a:extLst>
                <a:ext uri="{FF2B5EF4-FFF2-40B4-BE49-F238E27FC236}">
                  <a16:creationId xmlns:a16="http://schemas.microsoft.com/office/drawing/2014/main" id="{DB789132-1FAB-4D79-96CA-F64344C4C6C0}"/>
                </a:ext>
              </a:extLst>
            </p:cNvPr>
            <p:cNvGrpSpPr/>
            <p:nvPr/>
          </p:nvGrpSpPr>
          <p:grpSpPr>
            <a:xfrm>
              <a:off x="4201215" y="2247439"/>
              <a:ext cx="3893050" cy="2241907"/>
              <a:chOff x="4201215" y="2247439"/>
              <a:chExt cx="3893050" cy="2241907"/>
            </a:xfrm>
          </p:grpSpPr>
          <p:cxnSp>
            <p:nvCxnSpPr>
              <p:cNvPr id="240" name="Straight Connector 239">
                <a:extLst>
                  <a:ext uri="{FF2B5EF4-FFF2-40B4-BE49-F238E27FC236}">
                    <a16:creationId xmlns:a16="http://schemas.microsoft.com/office/drawing/2014/main" id="{828DA86D-93A6-4D7B-A410-3177B8914491}"/>
                  </a:ext>
                </a:extLst>
              </p:cNvPr>
              <p:cNvCxnSpPr>
                <a:stCxn id="215" idx="7"/>
                <a:endCxn id="21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C750B965-36E4-4923-8C3C-DC69092EC43E}"/>
                  </a:ext>
                </a:extLst>
              </p:cNvPr>
              <p:cNvCxnSpPr>
                <a:stCxn id="215" idx="0"/>
                <a:endCxn id="21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A8A4CFDC-17A4-44B8-8A08-3768EB2E0CE6}"/>
                  </a:ext>
                </a:extLst>
              </p:cNvPr>
              <p:cNvCxnSpPr>
                <a:stCxn id="214" idx="0"/>
                <a:endCxn id="21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4762A46D-1F78-4A5A-A078-1CB6D59F96F6}"/>
                  </a:ext>
                </a:extLst>
              </p:cNvPr>
              <p:cNvCxnSpPr>
                <a:stCxn id="216" idx="1"/>
                <a:endCxn id="21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F384DCEC-4389-4F7F-9356-24B40C7418A5}"/>
                  </a:ext>
                </a:extLst>
              </p:cNvPr>
              <p:cNvCxnSpPr>
                <a:stCxn id="213" idx="7"/>
                <a:endCxn id="21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21E016F6-28EB-49B9-981F-00F79B765242}"/>
                  </a:ext>
                </a:extLst>
              </p:cNvPr>
              <p:cNvCxnSpPr>
                <a:stCxn id="213" idx="5"/>
                <a:endCxn id="21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421C5DC9-950B-43C0-B9FA-E9C8835E23DF}"/>
                  </a:ext>
                </a:extLst>
              </p:cNvPr>
              <p:cNvCxnSpPr>
                <a:stCxn id="219" idx="3"/>
                <a:endCxn id="21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B48A04EA-7E4A-4ADE-9F75-0C826D943EF9}"/>
                  </a:ext>
                </a:extLst>
              </p:cNvPr>
              <p:cNvCxnSpPr>
                <a:stCxn id="220" idx="3"/>
                <a:endCxn id="21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FC7AD576-09E7-4934-81BE-1D6C5E5775AD}"/>
                  </a:ext>
                </a:extLst>
              </p:cNvPr>
              <p:cNvCxnSpPr>
                <a:stCxn id="221" idx="4"/>
                <a:endCxn id="22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AF77AA6A-DC94-41A7-9BBA-0ACE3374D559}"/>
                  </a:ext>
                </a:extLst>
              </p:cNvPr>
              <p:cNvCxnSpPr>
                <a:stCxn id="221" idx="1"/>
                <a:endCxn id="22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C6511711-CD51-4297-A18B-8BA2527177D8}"/>
                  </a:ext>
                </a:extLst>
              </p:cNvPr>
              <p:cNvCxnSpPr>
                <a:stCxn id="222" idx="3"/>
                <a:endCxn id="21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2B59AAE2-D72C-437C-8539-EDA542797108}"/>
                  </a:ext>
                </a:extLst>
              </p:cNvPr>
              <p:cNvCxnSpPr>
                <a:stCxn id="222" idx="1"/>
                <a:endCxn id="22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AC70493E-3D74-4200-B612-242FEA18B67F}"/>
                  </a:ext>
                </a:extLst>
              </p:cNvPr>
              <p:cNvCxnSpPr>
                <a:stCxn id="224" idx="7"/>
                <a:endCxn id="22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0A944E3F-E662-406E-BACC-2843E7623F53}"/>
                  </a:ext>
                </a:extLst>
              </p:cNvPr>
              <p:cNvCxnSpPr>
                <a:stCxn id="216" idx="7"/>
                <a:endCxn id="22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BAB0AC74-94FC-4BC5-9B94-642E2BBC8F28}"/>
                  </a:ext>
                </a:extLst>
              </p:cNvPr>
              <p:cNvCxnSpPr>
                <a:stCxn id="212" idx="1"/>
                <a:endCxn id="22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87FA898A-7904-48E3-9572-1D833A6CC6BC}"/>
                  </a:ext>
                </a:extLst>
              </p:cNvPr>
              <p:cNvCxnSpPr>
                <a:stCxn id="225" idx="4"/>
                <a:endCxn id="21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8039B032-1241-4D45-9ECB-9F838F7D891B}"/>
                  </a:ext>
                </a:extLst>
              </p:cNvPr>
              <p:cNvCxnSpPr>
                <a:stCxn id="212" idx="4"/>
                <a:endCxn id="22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5C9FEDE6-77BA-48C2-95ED-7C2224873EDF}"/>
                  </a:ext>
                </a:extLst>
              </p:cNvPr>
              <p:cNvCxnSpPr>
                <a:stCxn id="213" idx="1"/>
                <a:endCxn id="21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227" name="Group 226">
              <a:extLst>
                <a:ext uri="{FF2B5EF4-FFF2-40B4-BE49-F238E27FC236}">
                  <a16:creationId xmlns:a16="http://schemas.microsoft.com/office/drawing/2014/main" id="{332A85DF-9DEF-4930-9E0C-FD86F77CD105}"/>
                </a:ext>
              </a:extLst>
            </p:cNvPr>
            <p:cNvGrpSpPr/>
            <p:nvPr/>
          </p:nvGrpSpPr>
          <p:grpSpPr>
            <a:xfrm>
              <a:off x="4277813" y="2245092"/>
              <a:ext cx="3814109" cy="2241907"/>
              <a:chOff x="4277813" y="2245092"/>
              <a:chExt cx="3814109" cy="2241907"/>
            </a:xfrm>
          </p:grpSpPr>
          <p:cxnSp>
            <p:nvCxnSpPr>
              <p:cNvPr id="229" name="Straight Connector 228">
                <a:extLst>
                  <a:ext uri="{FF2B5EF4-FFF2-40B4-BE49-F238E27FC236}">
                    <a16:creationId xmlns:a16="http://schemas.microsoft.com/office/drawing/2014/main" id="{19F6D921-E97D-4EC0-AA56-E96B646B40BF}"/>
                  </a:ext>
                </a:extLst>
              </p:cNvPr>
              <p:cNvCxnSpPr>
                <a:stCxn id="213" idx="1"/>
                <a:endCxn id="21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13EBE159-E418-41C5-B7DF-B9FB82EEC205}"/>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33E8351E-85C8-49CF-B38F-5BA5C579E75A}"/>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CB76ED0D-9F00-4DB0-B03D-F9A0EB0E0D9E}"/>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9C077D6B-EE36-40CB-8F8F-B3309CE63A2C}"/>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A9EFD72E-27C5-46E2-A83E-D62A8238B214}"/>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6549E920-C7BC-45D8-B1EF-023E58B6D82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0CDAD7AF-0F57-43A4-85C4-FF5A529AB924}"/>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8F729438-B823-4B56-B518-E6E6F7A23337}"/>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0B089BD8-C8B3-4D9C-8D85-D965F324DE0F}"/>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8938B065-8078-4822-9BD7-2EF296818DC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28" name="Oval 227">
              <a:extLst>
                <a:ext uri="{FF2B5EF4-FFF2-40B4-BE49-F238E27FC236}">
                  <a16:creationId xmlns:a16="http://schemas.microsoft.com/office/drawing/2014/main" id="{A66CBBDC-DC8C-4815-B4D2-34423FBECB0C}"/>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60" name="Graphic 259">
            <a:extLst>
              <a:ext uri="{FF2B5EF4-FFF2-40B4-BE49-F238E27FC236}">
                <a16:creationId xmlns:a16="http://schemas.microsoft.com/office/drawing/2014/main" id="{1DB422A9-BE2C-447B-8B08-40D9C8759742}"/>
              </a:ext>
            </a:extLst>
          </p:cNvPr>
          <p:cNvPicPr>
            <a:picLocks noChangeAspect="1"/>
          </p:cNvPicPr>
          <p:nvPr/>
        </p:nvPicPr>
        <p:blipFill rotWithShape="1">
          <a:blip r:embed="rId16">
            <a:extLst>
              <a:ext uri="{96DAC541-7B7A-43D3-8B79-37D633B846F1}">
                <asvg:svgBlip xmlns:asvg="http://schemas.microsoft.com/office/drawing/2016/SVG/main" r:embed="rId17"/>
              </a:ext>
            </a:extLst>
          </a:blip>
          <a:srcRect l="11951" t="38638" r="16403" b="33136"/>
          <a:stretch/>
        </p:blipFill>
        <p:spPr>
          <a:xfrm>
            <a:off x="600164" y="6270626"/>
            <a:ext cx="1763012" cy="463058"/>
          </a:xfrm>
          <a:prstGeom prst="rect">
            <a:avLst/>
          </a:prstGeom>
        </p:spPr>
      </p:pic>
      <p:pic>
        <p:nvPicPr>
          <p:cNvPr id="261" name="Picture 260">
            <a:extLst>
              <a:ext uri="{FF2B5EF4-FFF2-40B4-BE49-F238E27FC236}">
                <a16:creationId xmlns:a16="http://schemas.microsoft.com/office/drawing/2014/main" id="{09DE49C4-8A4A-4E91-825D-34A08726155E}"/>
              </a:ext>
            </a:extLst>
          </p:cNvPr>
          <p:cNvPicPr>
            <a:picLocks noChangeAspect="1"/>
          </p:cNvPicPr>
          <p:nvPr/>
        </p:nvPicPr>
        <p:blipFill>
          <a:blip r:embed="rId18"/>
          <a:stretch>
            <a:fillRect/>
          </a:stretch>
        </p:blipFill>
        <p:spPr>
          <a:xfrm>
            <a:off x="57323" y="5565774"/>
            <a:ext cx="1306489" cy="704852"/>
          </a:xfrm>
          <a:prstGeom prst="rect">
            <a:avLst/>
          </a:prstGeom>
        </p:spPr>
      </p:pic>
      <p:grpSp>
        <p:nvGrpSpPr>
          <p:cNvPr id="263" name="Group 262">
            <a:extLst>
              <a:ext uri="{FF2B5EF4-FFF2-40B4-BE49-F238E27FC236}">
                <a16:creationId xmlns:a16="http://schemas.microsoft.com/office/drawing/2014/main" id="{A5846CA5-EEC7-4A66-B6FA-AF4929BF145A}"/>
              </a:ext>
            </a:extLst>
          </p:cNvPr>
          <p:cNvGrpSpPr/>
          <p:nvPr/>
        </p:nvGrpSpPr>
        <p:grpSpPr>
          <a:xfrm>
            <a:off x="6867585" y="5339195"/>
            <a:ext cx="2114775" cy="910145"/>
            <a:chOff x="2907913" y="5138737"/>
            <a:chExt cx="3660213" cy="1483005"/>
          </a:xfrm>
        </p:grpSpPr>
        <p:pic>
          <p:nvPicPr>
            <p:cNvPr id="264" name="Picture 263">
              <a:extLst>
                <a:ext uri="{FF2B5EF4-FFF2-40B4-BE49-F238E27FC236}">
                  <a16:creationId xmlns:a16="http://schemas.microsoft.com/office/drawing/2014/main" id="{2E93C59F-0FAB-42C8-BF5C-9B2506148F65}"/>
                </a:ext>
              </a:extLst>
            </p:cNvPr>
            <p:cNvPicPr>
              <a:picLocks noChangeAspect="1"/>
            </p:cNvPicPr>
            <p:nvPr/>
          </p:nvPicPr>
          <p:blipFill rotWithShape="1">
            <a:blip r:embed="rId19"/>
            <a:srcRect t="2012"/>
            <a:stretch/>
          </p:blipFill>
          <p:spPr>
            <a:xfrm>
              <a:off x="2907913" y="5138737"/>
              <a:ext cx="3594462" cy="1483005"/>
            </a:xfrm>
            <a:prstGeom prst="rect">
              <a:avLst/>
            </a:prstGeom>
            <a:ln>
              <a:solidFill>
                <a:schemeClr val="tx1"/>
              </a:solidFill>
            </a:ln>
            <a:effectLst>
              <a:outerShdw blurRad="292100" dist="139700" dir="2700000" algn="tl" rotWithShape="0">
                <a:srgbClr val="333333">
                  <a:alpha val="65000"/>
                </a:srgbClr>
              </a:outerShdw>
            </a:effectLst>
          </p:spPr>
        </p:pic>
        <p:sp>
          <p:nvSpPr>
            <p:cNvPr id="265" name="Rectangle 264">
              <a:extLst>
                <a:ext uri="{FF2B5EF4-FFF2-40B4-BE49-F238E27FC236}">
                  <a16:creationId xmlns:a16="http://schemas.microsoft.com/office/drawing/2014/main" id="{9890BB05-6391-48ED-9C61-11578D5DF196}"/>
                </a:ext>
              </a:extLst>
            </p:cNvPr>
            <p:cNvSpPr/>
            <p:nvPr/>
          </p:nvSpPr>
          <p:spPr>
            <a:xfrm>
              <a:off x="2972887" y="5418574"/>
              <a:ext cx="3595239" cy="952842"/>
            </a:xfrm>
            <a:prstGeom prst="rect">
              <a:avLst/>
            </a:prstGeom>
            <a:noFill/>
          </p:spPr>
          <p:txBody>
            <a:bodyPr wrap="none" lIns="91440" tIns="45720" rIns="91440" bIns="45720">
              <a:spAutoFit/>
            </a:bodyPr>
            <a:lstStyle/>
            <a:p>
              <a:r>
                <a:rPr lang="en-US" sz="3200" b="1" dirty="0" err="1"/>
                <a:t>IPyRegulus</a:t>
              </a:r>
              <a:endParaRPr lang="en-US" sz="3200" b="1" dirty="0"/>
            </a:p>
          </p:txBody>
        </p:sp>
      </p:grpSp>
    </p:spTree>
    <p:extLst>
      <p:ext uri="{BB962C8B-B14F-4D97-AF65-F5344CB8AC3E}">
        <p14:creationId xmlns:p14="http://schemas.microsoft.com/office/powerpoint/2010/main" val="2532920983"/>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7</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Tree>
    <p:extLst>
      <p:ext uri="{BB962C8B-B14F-4D97-AF65-F5344CB8AC3E}">
        <p14:creationId xmlns:p14="http://schemas.microsoft.com/office/powerpoint/2010/main" val="55483515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pic>
        <p:nvPicPr>
          <p:cNvPr id="7" name="Picture 5"/>
          <p:cNvPicPr preferRelativeResize="0">
            <a:picLocks noChangeAspect="1" noChangeArrowheads="1"/>
          </p:cNvPicPr>
          <p:nvPr/>
        </p:nvPicPr>
        <p:blipFill>
          <a:blip r:embed="rId3" cstate="print"/>
          <a:srcRect/>
          <a:stretch>
            <a:fillRect/>
          </a:stretch>
        </p:blipFill>
        <p:spPr bwMode="auto">
          <a:xfrm>
            <a:off x="1295400" y="5337043"/>
            <a:ext cx="533400" cy="507036"/>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275D382F-3FEB-49B7-AA8F-75D024147BE8}"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6" presetClass="emph" presetSubtype="0" fill="hold" nodeType="withEffect">
                                  <p:stCondLst>
                                    <p:cond delay="0"/>
                                  </p:stCondLst>
                                  <p:childTnLst>
                                    <p:animScale>
                                      <p:cBhvr>
                                        <p:cTn id="9" dur="2000" fill="hold"/>
                                        <p:tgtEl>
                                          <p:spTgt spid="7"/>
                                        </p:tgtEl>
                                      </p:cBhvr>
                                      <p:by x="600000" y="600000"/>
                                    </p:animScale>
                                  </p:childTnLst>
                                </p:cTn>
                              </p:par>
                              <p:par>
                                <p:cTn id="10" presetID="56" presetClass="path" presetSubtype="0" accel="50000" decel="50000" fill="hold" nodeType="withEffect">
                                  <p:stCondLst>
                                    <p:cond delay="0"/>
                                  </p:stCondLst>
                                  <p:childTnLst>
                                    <p:animMotion origin="layout" path="M 0 -3.33333E-6 L 0.40208 -0.22569 " pathEditMode="relative" rAng="0" ptsTypes="AA">
                                      <p:cBhvr>
                                        <p:cTn id="11" dur="2000" fill="hold"/>
                                        <p:tgtEl>
                                          <p:spTgt spid="7"/>
                                        </p:tgtEl>
                                        <p:attrNameLst>
                                          <p:attrName>ppt_x</p:attrName>
                                          <p:attrName>ppt_y</p:attrName>
                                        </p:attrNameLst>
                                      </p:cBhvr>
                                      <p:rCtr x="20100" y="-11300"/>
                                    </p:animMotion>
                                  </p:childTnLst>
                                </p:cTn>
                              </p:par>
                            </p:childTnLst>
                          </p:cTn>
                        </p:par>
                        <p:par>
                          <p:cTn id="12" fill="hold">
                            <p:stCondLst>
                              <p:cond delay="2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8261102</TotalTime>
  <Words>5619</Words>
  <Application>Microsoft Office PowerPoint</Application>
  <PresentationFormat>On-screen Show (4:3)</PresentationFormat>
  <Paragraphs>697</Paragraphs>
  <Slides>62</Slides>
  <Notes>48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Arial</vt:lpstr>
      <vt:lpstr>Arial Black</vt:lpstr>
      <vt:lpstr>Calibri</vt:lpstr>
      <vt:lpstr>Franklin Gothic Book</vt:lpstr>
      <vt:lpstr>Franklin Gothic Medium</vt:lpstr>
      <vt:lpstr>Franklin Gothic Medium (Headings)</vt:lpstr>
      <vt:lpstr>Office Theme</vt:lpstr>
      <vt:lpstr>PowerPoint Presentation</vt:lpstr>
      <vt:lpstr>Problem Space Description</vt:lpstr>
      <vt:lpstr>Publication List</vt:lpstr>
      <vt:lpstr>Problem Space Description</vt:lpstr>
      <vt:lpstr>Background: Topology</vt:lpstr>
      <vt:lpstr>Background: Topology</vt:lpstr>
      <vt:lpstr>Background: Morse Theory</vt:lpstr>
      <vt:lpstr>Background: Morse-Smale Complex</vt:lpstr>
      <vt:lpstr>PowerPoint Presentation</vt:lpstr>
      <vt:lpstr>PowerPoint Presentation</vt:lpstr>
      <vt:lpstr>PowerPoint Presentation</vt:lpstr>
      <vt:lpstr>PowerPoint Presentation</vt:lpstr>
      <vt:lpstr>PowerPoint Presentation</vt:lpstr>
      <vt:lpstr>PowerPoint Presentation</vt:lpstr>
      <vt:lpstr>Background: Approximate Morse Complex</vt:lpstr>
      <vt:lpstr>Background: Persistence Simplification</vt:lpstr>
      <vt:lpstr>Explore: Overview</vt:lpstr>
      <vt:lpstr>Explore: Challenges</vt:lpstr>
      <vt:lpstr>Explore: Adaptive Sampling Pipeline</vt:lpstr>
      <vt:lpstr>Explore: Scoring Methods</vt:lpstr>
      <vt:lpstr>Explore: Scoring Methods</vt:lpstr>
      <vt:lpstr>Explore:</vt:lpstr>
      <vt:lpstr>Explore: Limit Surface Adaptive Sampling</vt:lpstr>
      <vt:lpstr>Explore: Limit Surface Adaptive Sampling</vt:lpstr>
      <vt:lpstr>Explore: Limit Surface Adaptive Sampling</vt:lpstr>
      <vt:lpstr>Explore:</vt:lpstr>
      <vt:lpstr>Explore: Limit Surface Adaptive Sampling</vt:lpstr>
      <vt:lpstr>Explore:</vt:lpstr>
      <vt:lpstr>Explore: Candidate Selection</vt:lpstr>
      <vt:lpstr>Explore:</vt:lpstr>
      <vt:lpstr>Analyze: Overview</vt:lpstr>
      <vt:lpstr>Analyze: Problem Statement</vt:lpstr>
      <vt:lpstr>Analyze: Sensitivity Analysis in Visualization</vt:lpstr>
      <vt:lpstr>Analyze: Structured SA in RAVEN</vt:lpstr>
      <vt:lpstr>Analyze: SA Anomaly for Nuclear Fuel</vt:lpstr>
      <vt:lpstr>Analyze:</vt:lpstr>
      <vt:lpstr>Analyze: Morse-Smale Approximation Errors</vt:lpstr>
      <vt:lpstr>Analyze: Morse-Smale Approximation Errors</vt:lpstr>
      <vt:lpstr>Analyze: Morse-Smale Approximation Errors</vt:lpstr>
      <vt:lpstr>Analyze: Morse-Smale Approximation Errors</vt:lpstr>
      <vt:lpstr>Analyze: Morse-Smale Approximation Errors</vt:lpstr>
      <vt:lpstr>PowerPoint Presentation</vt:lpstr>
      <vt:lpstr>PowerPoint Presentation</vt:lpstr>
      <vt:lpstr>PowerPoint Presentation</vt:lpstr>
      <vt:lpstr>PowerPoint Presentation</vt:lpstr>
      <vt:lpstr>PowerPoint Presentation</vt:lpstr>
      <vt:lpstr>PowerPoint Presentation</vt:lpstr>
      <vt:lpstr>Analyze: Morse-Smale Approximation Errors</vt:lpstr>
      <vt:lpstr>Analyze: Morse-Smale Approximation Errors</vt:lpstr>
      <vt:lpstr>Analyze: Morse-Smale Approximation Errors</vt:lpstr>
      <vt:lpstr>Synthesize: Evaluation</vt:lpstr>
      <vt:lpstr>Analyze: Morse-Smale Approximation Errors</vt:lpstr>
      <vt:lpstr>Synthesize: Performance Gains</vt:lpstr>
      <vt:lpstr>Case Study 1: 2D Graph Quality</vt:lpstr>
      <vt:lpstr>Case Study 2: Topological Stability</vt:lpstr>
      <vt:lpstr>Case Study 3: Classification Training Reduction</vt:lpstr>
      <vt:lpstr>Performance Metric Definition</vt:lpstr>
      <vt:lpstr>Synthesize: Topological Performance Metric</vt:lpstr>
      <vt:lpstr>Synthesize: Topological Performance Metric</vt:lpstr>
      <vt:lpstr>Synthesize: NGLPy Performance Gains</vt:lpstr>
      <vt:lpstr>Synthesize: A New Suite of Libraries for Analysis </vt:lpstr>
      <vt:lpstr>Thank You</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457</cp:revision>
  <dcterms:created xsi:type="dcterms:W3CDTF">2016-04-07T22:36:29Z</dcterms:created>
  <dcterms:modified xsi:type="dcterms:W3CDTF">2019-04-17T22:14:06Z</dcterms:modified>
</cp:coreProperties>
</file>